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98" r:id="rId2"/>
    <p:sldId id="267" r:id="rId3"/>
    <p:sldId id="268" r:id="rId4"/>
    <p:sldId id="325" r:id="rId5"/>
    <p:sldId id="313" r:id="rId6"/>
    <p:sldId id="279" r:id="rId7"/>
    <p:sldId id="315" r:id="rId8"/>
    <p:sldId id="316" r:id="rId9"/>
    <p:sldId id="317" r:id="rId10"/>
    <p:sldId id="314" r:id="rId11"/>
    <p:sldId id="270" r:id="rId12"/>
    <p:sldId id="274" r:id="rId13"/>
    <p:sldId id="282" r:id="rId14"/>
    <p:sldId id="275" r:id="rId15"/>
    <p:sldId id="278" r:id="rId16"/>
    <p:sldId id="318" r:id="rId17"/>
    <p:sldId id="304" r:id="rId18"/>
    <p:sldId id="303" r:id="rId19"/>
    <p:sldId id="307" r:id="rId20"/>
    <p:sldId id="309" r:id="rId21"/>
    <p:sldId id="310" r:id="rId22"/>
    <p:sldId id="311" r:id="rId23"/>
    <p:sldId id="321" r:id="rId24"/>
    <p:sldId id="322" r:id="rId25"/>
    <p:sldId id="323" r:id="rId26"/>
    <p:sldId id="320" r:id="rId27"/>
    <p:sldId id="319" r:id="rId28"/>
    <p:sldId id="32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4660"/>
  </p:normalViewPr>
  <p:slideViewPr>
    <p:cSldViewPr>
      <p:cViewPr>
        <p:scale>
          <a:sx n="60" d="100"/>
          <a:sy n="60" d="100"/>
        </p:scale>
        <p:origin x="-142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F6C77-92FD-4EBE-BD8F-32B4DBC9C26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3A95F-9F0C-4216-BF1D-8379DB7460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29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Такая несогласованность в отношении формата задач порождает сложности и оправдывает тенденцию отказа от использования термина "задача" в описании модулей или программ</a:t>
            </a:r>
          </a:p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53193ED-A317-46F1-AB2B-86C8E09CA9B2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3A95F-9F0C-4216-BF1D-8379DB74605A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666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3A95F-9F0C-4216-BF1D-8379DB74605A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666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3A95F-9F0C-4216-BF1D-8379DB74605A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666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3A95F-9F0C-4216-BF1D-8379DB74605A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66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85C-DE36-4862-952F-10A98B68BE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359910D-6501-4865-A847-789E477F9C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85C-DE36-4862-952F-10A98B68BE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910D-6501-4865-A847-789E477F9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85C-DE36-4862-952F-10A98B68BE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910D-6501-4865-A847-789E477F9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85C-DE36-4862-952F-10A98B68BE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910D-6501-4865-A847-789E477F9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85C-DE36-4862-952F-10A98B68BE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910D-6501-4865-A847-789E477F9C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85C-DE36-4862-952F-10A98B68BE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910D-6501-4865-A847-789E477F9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85C-DE36-4862-952F-10A98B68BE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910D-6501-4865-A847-789E477F9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85C-DE36-4862-952F-10A98B68BE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910D-6501-4865-A847-789E477F9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85C-DE36-4862-952F-10A98B68BE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910D-6501-4865-A847-789E477F9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85C-DE36-4862-952F-10A98B68BE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910D-6501-4865-A847-789E477F9C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85C-DE36-4862-952F-10A98B68BE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910D-6501-4865-A847-789E477F9C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A4185C-DE36-4862-952F-10A98B68BE9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359910D-6501-4865-A847-789E477F9C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В.В. </a:t>
            </a:r>
            <a:r>
              <a:rPr lang="ru-RU" dirty="0" err="1" smtClean="0"/>
              <a:t>Кучурин</a:t>
            </a:r>
            <a:r>
              <a:rPr lang="ru-RU" dirty="0" smtClean="0"/>
              <a:t>, </a:t>
            </a:r>
            <a:r>
              <a:rPr lang="ru-RU" dirty="0" err="1" smtClean="0"/>
              <a:t>к.и.н</a:t>
            </a:r>
            <a:r>
              <a:rPr lang="ru-RU" dirty="0" smtClean="0"/>
              <a:t>., </a:t>
            </a:r>
            <a:r>
              <a:rPr lang="ru-RU" dirty="0" smtClean="0"/>
              <a:t>декан </a:t>
            </a:r>
            <a:r>
              <a:rPr lang="ru-RU" dirty="0" smtClean="0"/>
              <a:t>факультета менеджмента ЛОИРО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b="1" dirty="0"/>
              <a:t>«Педагогическое целеполагание в процессе проектирования рабочей программы учебного предмета (курса)»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333375"/>
            <a:ext cx="8243887" cy="158273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800080"/>
                </a:solidFill>
              </a:rPr>
              <a:t>Типичные "сбои" при формулировании целей</a:t>
            </a:r>
            <a:endParaRPr lang="ru-RU" sz="2800" dirty="0" smtClean="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000000"/>
                </a:solidFill>
              </a:rPr>
              <a:t>Цели отождествляются с содержанием (цели формулируются как порции содержания, которые должны быть усвоены).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000000"/>
                </a:solidFill>
              </a:rPr>
              <a:t>Формулировки целей туманны, обобщенные, практически бессодержательны, относятся к неопределенному будущему, нереалистичны.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000000"/>
                </a:solidFill>
              </a:rPr>
              <a:t>Цели относятся к педагогической (деятельности учителя), а не учебной деятельности (деятельности учащегося).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 smtClean="0">
                <a:solidFill>
                  <a:srgbClr val="000000"/>
                </a:solidFill>
              </a:rPr>
              <a:t>Формулировки целей отражают действия учащегося во время занятий (т.е. формулировки описывают процесс), а не действия, которые он будет совершать после занятий (т.е. результат). </a:t>
            </a:r>
          </a:p>
        </p:txBody>
      </p:sp>
    </p:spTree>
    <p:extLst>
      <p:ext uri="{BB962C8B-B14F-4D97-AF65-F5344CB8AC3E}">
        <p14:creationId xmlns:p14="http://schemas.microsoft.com/office/powerpoint/2010/main" val="207519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</a:t>
            </a:r>
            <a:r>
              <a:rPr lang="en-US" dirty="0" smtClean="0"/>
              <a:t>smart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>
                <a:solidFill>
                  <a:schemeClr val="tx1"/>
                </a:solidFill>
                <a:cs typeface="Times New Roman" pitchFamily="18" charset="0"/>
              </a:rPr>
              <a:t>Конкретные	(S</a:t>
            </a:r>
            <a:r>
              <a:rPr lang="en-US" altLang="ru-RU" sz="2800" dirty="0" err="1">
                <a:solidFill>
                  <a:schemeClr val="tx1"/>
                </a:solidFill>
                <a:cs typeface="Times New Roman" pitchFamily="18" charset="0"/>
              </a:rPr>
              <a:t>pecific</a:t>
            </a:r>
            <a:r>
              <a:rPr lang="ru-RU" altLang="ru-RU" sz="28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altLang="ru-RU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altLang="ru-RU" sz="2800" dirty="0">
                <a:solidFill>
                  <a:schemeClr val="tx1"/>
                </a:solidFill>
                <a:cs typeface="Times New Roman" pitchFamily="18" charset="0"/>
              </a:rPr>
              <a:t>Измеримые	(M</a:t>
            </a:r>
            <a:r>
              <a:rPr lang="en-US" altLang="ru-RU" sz="2800" dirty="0" err="1">
                <a:solidFill>
                  <a:schemeClr val="tx1"/>
                </a:solidFill>
                <a:cs typeface="Times New Roman" pitchFamily="18" charset="0"/>
              </a:rPr>
              <a:t>easurable</a:t>
            </a:r>
            <a:r>
              <a:rPr lang="ru-RU" altLang="ru-RU" sz="28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altLang="ru-RU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altLang="ru-RU" sz="2800" dirty="0">
                <a:solidFill>
                  <a:schemeClr val="tx1"/>
                </a:solidFill>
                <a:cs typeface="Times New Roman" pitchFamily="18" charset="0"/>
              </a:rPr>
              <a:t>Достижимые	(A</a:t>
            </a:r>
            <a:r>
              <a:rPr lang="en-US" altLang="ru-RU" sz="2800" dirty="0">
                <a:solidFill>
                  <a:schemeClr val="tx1"/>
                </a:solidFill>
                <a:cs typeface="Times New Roman" pitchFamily="18" charset="0"/>
              </a:rPr>
              <a:t>greed</a:t>
            </a:r>
            <a:r>
              <a:rPr lang="ru-RU" altLang="ru-RU" sz="28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altLang="ru-RU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altLang="ru-RU" sz="2800" dirty="0">
                <a:solidFill>
                  <a:schemeClr val="tx1"/>
                </a:solidFill>
                <a:cs typeface="Times New Roman" pitchFamily="18" charset="0"/>
              </a:rPr>
              <a:t>Реалистичные	(R</a:t>
            </a:r>
            <a:r>
              <a:rPr lang="en-US" altLang="ru-RU" sz="2800" dirty="0" err="1">
                <a:solidFill>
                  <a:schemeClr val="tx1"/>
                </a:solidFill>
                <a:cs typeface="Times New Roman" pitchFamily="18" charset="0"/>
              </a:rPr>
              <a:t>ealistic</a:t>
            </a:r>
            <a:r>
              <a:rPr lang="ru-RU" altLang="ru-RU" sz="28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ru-RU" altLang="ru-RU" sz="2800" dirty="0">
                <a:solidFill>
                  <a:schemeClr val="tx1"/>
                </a:solidFill>
                <a:cs typeface="Times New Roman" pitchFamily="18" charset="0"/>
              </a:rPr>
              <a:t> </a:t>
            </a:r>
          </a:p>
          <a:p>
            <a:r>
              <a:rPr lang="ru-RU" altLang="ru-RU" sz="2800" dirty="0">
                <a:solidFill>
                  <a:schemeClr val="tx1"/>
                </a:solidFill>
                <a:cs typeface="Times New Roman" pitchFamily="18" charset="0"/>
              </a:rPr>
              <a:t>Согласованные по времени (T</a:t>
            </a:r>
            <a:r>
              <a:rPr lang="en-US" altLang="ru-RU" sz="2800" dirty="0" err="1">
                <a:solidFill>
                  <a:schemeClr val="tx1"/>
                </a:solidFill>
                <a:cs typeface="Times New Roman" pitchFamily="18" charset="0"/>
              </a:rPr>
              <a:t>imed</a:t>
            </a:r>
            <a:r>
              <a:rPr lang="ru-RU" altLang="ru-RU" sz="2800" dirty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ru-RU" altLang="ru-RU" sz="2800" dirty="0">
                <a:solidFill>
                  <a:schemeClr val="tx1"/>
                </a:solidFill>
              </a:rPr>
              <a:t> </a:t>
            </a:r>
          </a:p>
          <a:p>
            <a:endParaRPr lang="ru-RU" altLang="ru-RU" sz="2800" dirty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altLang="ru-RU" sz="2800" dirty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altLang="ru-RU" sz="2800" dirty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43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Правило 1. Цель должна формулироваться в  виде отглагольного существительного или глагола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 smtClean="0"/>
              <a:t>Развитие, </a:t>
            </a:r>
          </a:p>
          <a:p>
            <a:pPr algn="just"/>
            <a:r>
              <a:rPr lang="ru-RU" sz="1800" dirty="0" smtClean="0"/>
              <a:t>Становление, </a:t>
            </a:r>
          </a:p>
          <a:p>
            <a:pPr algn="just"/>
            <a:r>
              <a:rPr lang="ru-RU" sz="1800" dirty="0" smtClean="0"/>
              <a:t>Осознание, </a:t>
            </a:r>
          </a:p>
          <a:p>
            <a:pPr algn="just"/>
            <a:r>
              <a:rPr lang="ru-RU" sz="1800" dirty="0" smtClean="0"/>
              <a:t>Воспитание, </a:t>
            </a:r>
          </a:p>
          <a:p>
            <a:pPr algn="just"/>
            <a:r>
              <a:rPr lang="ru-RU" sz="1800" dirty="0" smtClean="0"/>
              <a:t>Понимание, </a:t>
            </a:r>
          </a:p>
          <a:p>
            <a:pPr algn="just"/>
            <a:r>
              <a:rPr lang="ru-RU" sz="1800" dirty="0" smtClean="0"/>
              <a:t>Самореализация, </a:t>
            </a:r>
          </a:p>
          <a:p>
            <a:pPr algn="just"/>
            <a:r>
              <a:rPr lang="ru-RU" sz="1800" dirty="0" smtClean="0"/>
              <a:t>Мотивация, </a:t>
            </a:r>
          </a:p>
          <a:p>
            <a:pPr algn="just"/>
            <a:r>
              <a:rPr lang="ru-RU" sz="1800" dirty="0" smtClean="0"/>
              <a:t>Взаимодействие, </a:t>
            </a:r>
          </a:p>
          <a:p>
            <a:pPr algn="just"/>
            <a:r>
              <a:rPr lang="ru-RU" sz="1800" dirty="0" smtClean="0"/>
              <a:t>Сотрудничество, </a:t>
            </a:r>
          </a:p>
          <a:p>
            <a:pPr algn="just"/>
            <a:r>
              <a:rPr lang="ru-RU" sz="1800" dirty="0" smtClean="0"/>
              <a:t>Расширение кругозора и т.п.</a:t>
            </a:r>
          </a:p>
          <a:p>
            <a:pPr marL="82550" indent="31750" algn="ctr">
              <a:buNone/>
            </a:pPr>
            <a:r>
              <a:rPr lang="ru-RU" sz="2000" b="1" dirty="0" smtClean="0"/>
              <a:t>Примеры</a:t>
            </a:r>
          </a:p>
          <a:p>
            <a:pPr marL="82550" indent="31750" algn="just">
              <a:buNone/>
            </a:pPr>
            <a:r>
              <a:rPr lang="ru-RU" sz="1800" b="1" dirty="0" smtClean="0"/>
              <a:t>Приобретение</a:t>
            </a:r>
            <a:r>
              <a:rPr lang="ru-RU" sz="1800" dirty="0" smtClean="0"/>
              <a:t> учащимися опыта логического мышления…</a:t>
            </a:r>
          </a:p>
          <a:p>
            <a:pPr algn="just">
              <a:buNone/>
            </a:pPr>
            <a:r>
              <a:rPr lang="ru-RU" sz="1800" b="1" dirty="0" smtClean="0"/>
              <a:t>Развитие</a:t>
            </a:r>
            <a:r>
              <a:rPr lang="ru-RU" sz="1800" dirty="0" smtClean="0"/>
              <a:t> самостоятельности учащихся…</a:t>
            </a:r>
          </a:p>
          <a:p>
            <a:pPr algn="just">
              <a:buNone/>
            </a:pPr>
            <a:r>
              <a:rPr lang="ru-RU" sz="1800" b="1" dirty="0" smtClean="0"/>
              <a:t>Формирование</a:t>
            </a:r>
            <a:r>
              <a:rPr lang="ru-RU" sz="1800" dirty="0" smtClean="0"/>
              <a:t> речевой культуры школьников…</a:t>
            </a:r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Правило 2. Цель должна быть конкретной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 algn="just">
              <a:buNone/>
            </a:pPr>
            <a:r>
              <a:rPr lang="ru-RU" dirty="0" smtClean="0"/>
              <a:t>Цель должна содержать указание на:</a:t>
            </a:r>
          </a:p>
          <a:p>
            <a:pPr marL="114300" indent="0" algn="just"/>
            <a:r>
              <a:rPr lang="ru-RU" dirty="0" smtClean="0"/>
              <a:t>  </a:t>
            </a:r>
            <a:r>
              <a:rPr lang="ru-RU" b="1" dirty="0" smtClean="0"/>
              <a:t>результаты</a:t>
            </a:r>
            <a:r>
              <a:rPr lang="ru-RU" dirty="0" smtClean="0"/>
              <a:t> деятельности учащегося (понимание смысла, речевая культура, уважение к историческому прошлому и др.) </a:t>
            </a:r>
          </a:p>
          <a:p>
            <a:pPr marL="114300" indent="0" algn="just"/>
            <a:r>
              <a:rPr lang="ru-RU" dirty="0" smtClean="0"/>
              <a:t>  </a:t>
            </a:r>
            <a:r>
              <a:rPr lang="ru-RU" b="1" dirty="0" smtClean="0"/>
              <a:t>условия, </a:t>
            </a:r>
            <a:r>
              <a:rPr lang="ru-RU" dirty="0" smtClean="0"/>
              <a:t>при которых или посредством которых учащийся сможет достичь этот результат (через…, на примере…, при рассмотрении…, на материалах… и пр.)</a:t>
            </a:r>
          </a:p>
          <a:p>
            <a:pPr marL="114300" indent="0" algn="ctr">
              <a:buNone/>
            </a:pPr>
            <a:endParaRPr lang="ru-RU" b="1" dirty="0" smtClean="0"/>
          </a:p>
          <a:p>
            <a:pPr marL="114300" indent="0" algn="ctr">
              <a:buNone/>
            </a:pPr>
            <a:r>
              <a:rPr lang="ru-RU" b="1" dirty="0" smtClean="0"/>
              <a:t>Пример</a:t>
            </a:r>
          </a:p>
          <a:p>
            <a:pPr marL="114300" indent="0">
              <a:buNone/>
            </a:pPr>
            <a:r>
              <a:rPr lang="ru-RU" b="1" dirty="0"/>
              <a:t>Развитие</a:t>
            </a:r>
            <a:r>
              <a:rPr lang="ru-RU" dirty="0"/>
              <a:t> у учащихся пространственного воображения и логического мышления путем систематического изучения свойств геометрических фигур на плоскости и в пространстве и применения этих свойств при решении задач вычислительного и конструктивного характера.</a:t>
            </a:r>
          </a:p>
          <a:p>
            <a:pPr marL="114300" indent="0" algn="just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Правило 3. цель должна быть реалистичной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Масштабы заявленной цели должны соответствовать возможностям учащихся.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Правило 4. цель должна быть согласована по времени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Цель урока</a:t>
            </a:r>
          </a:p>
          <a:p>
            <a:pPr algn="just"/>
            <a:r>
              <a:rPr lang="ru-RU" dirty="0" smtClean="0"/>
              <a:t>Цель учебного предмета </a:t>
            </a:r>
          </a:p>
          <a:p>
            <a:pPr algn="just"/>
            <a:r>
              <a:rPr lang="ru-RU" dirty="0" smtClean="0"/>
              <a:t>Цель уровня образования</a:t>
            </a:r>
          </a:p>
          <a:p>
            <a:pPr algn="just"/>
            <a:r>
              <a:rPr lang="ru-RU" dirty="0" smtClean="0"/>
              <a:t>Цель школьного образования</a:t>
            </a:r>
          </a:p>
          <a:p>
            <a:pPr marL="114300" indent="0" algn="just">
              <a:buNone/>
            </a:pPr>
            <a:endParaRPr lang="ru-RU" dirty="0" smtClean="0"/>
          </a:p>
          <a:p>
            <a:pPr marL="114300" indent="0" algn="just">
              <a:buNone/>
            </a:pPr>
            <a:r>
              <a:rPr lang="ru-RU" b="1" dirty="0" smtClean="0"/>
              <a:t>Вопросы: </a:t>
            </a:r>
            <a:endParaRPr lang="ru-RU" b="1" dirty="0"/>
          </a:p>
          <a:p>
            <a:pPr algn="just"/>
            <a:r>
              <a:rPr lang="ru-RU" dirty="0"/>
              <a:t>Каким образом частные результаты, достижимые за ограниченное время урока, «переходят» в качественно иные результаты? </a:t>
            </a:r>
            <a:endParaRPr lang="ru-RU" dirty="0" smtClean="0"/>
          </a:p>
          <a:p>
            <a:pPr algn="just"/>
            <a:r>
              <a:rPr lang="ru-RU" dirty="0" smtClean="0"/>
              <a:t>Как </a:t>
            </a:r>
            <a:r>
              <a:rPr lang="ru-RU" dirty="0"/>
              <a:t>построить </a:t>
            </a:r>
            <a:r>
              <a:rPr lang="ru-RU" dirty="0" smtClean="0"/>
              <a:t>систему </a:t>
            </a:r>
            <a:r>
              <a:rPr lang="ru-RU" dirty="0"/>
              <a:t>педагогических целей, </a:t>
            </a:r>
            <a:r>
              <a:rPr lang="ru-RU" dirty="0" smtClean="0"/>
              <a:t>ориентированную </a:t>
            </a:r>
            <a:r>
              <a:rPr lang="ru-RU" dirty="0"/>
              <a:t>на такой переход?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чем возможные причины </a:t>
            </a:r>
            <a:r>
              <a:rPr lang="ru-RU" dirty="0" smtClean="0"/>
              <a:t>несогласованности </a:t>
            </a:r>
            <a:r>
              <a:rPr lang="ru-RU" dirty="0"/>
              <a:t>разных уровней педагогического целеполагания?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Правило 5. цель должна быть измеримой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</a:t>
            </a:r>
            <a:r>
              <a:rPr lang="ru-RU" sz="2000" dirty="0" smtClean="0"/>
              <a:t>оспитание </a:t>
            </a:r>
            <a:r>
              <a:rPr lang="ru-RU" sz="2000" dirty="0"/>
              <a:t>гармоничной, творческой и интеллектуальной личности, обладающей активной жизненной позицией, высокими духовно-нравственными качествами в процессе активной практико-ориентированной музыкально-исполнительской </a:t>
            </a:r>
            <a:r>
              <a:rPr lang="ru-RU" sz="2000" dirty="0" smtClean="0"/>
              <a:t>деятельности.</a:t>
            </a:r>
          </a:p>
          <a:p>
            <a:r>
              <a:rPr lang="ru-RU" sz="2000" dirty="0" smtClean="0"/>
              <a:t>Формирование </a:t>
            </a:r>
            <a:r>
              <a:rPr lang="ru-RU" sz="2000" dirty="0"/>
              <a:t>системы географических знаний как компонента научной картины </a:t>
            </a:r>
            <a:r>
              <a:rPr lang="ru-RU" sz="2000" dirty="0" smtClean="0"/>
              <a:t>мира.</a:t>
            </a:r>
          </a:p>
          <a:p>
            <a:r>
              <a:rPr lang="ru-RU" sz="2000" dirty="0" smtClean="0"/>
              <a:t>Развитие у </a:t>
            </a:r>
            <a:r>
              <a:rPr lang="ru-RU" sz="2000" dirty="0"/>
              <a:t>учащихся </a:t>
            </a:r>
            <a:r>
              <a:rPr lang="ru-RU" sz="2000" dirty="0" smtClean="0"/>
              <a:t>пространственного воображения </a:t>
            </a:r>
            <a:r>
              <a:rPr lang="ru-RU" sz="2000" dirty="0"/>
              <a:t>и </a:t>
            </a:r>
            <a:r>
              <a:rPr lang="ru-RU" sz="2000" dirty="0" smtClean="0"/>
              <a:t>логического мышления </a:t>
            </a:r>
            <a:r>
              <a:rPr lang="ru-RU" sz="2000" dirty="0"/>
              <a:t>путем </a:t>
            </a:r>
            <a:r>
              <a:rPr lang="ru-RU" sz="2000" dirty="0" smtClean="0"/>
              <a:t>систематического </a:t>
            </a:r>
            <a:r>
              <a:rPr lang="ru-RU" sz="2000" dirty="0"/>
              <a:t>изучения свойств геометрических фигур на плоскости и в пространстве и применения этих свойств при решении задач вычислительного и конструктивного характера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pPr marL="114300" indent="0">
              <a:buNone/>
            </a:pPr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741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800" dirty="0" smtClean="0"/>
              <a:t>Как учебные цели переводятся в измеримые результаты обучения?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600200"/>
            <a:ext cx="8442325" cy="4924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7802" y="2180331"/>
            <a:ext cx="2664296" cy="187220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Цель и задачи обучения 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294062" y="2515839"/>
            <a:ext cx="2790105" cy="120119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 smtClean="0"/>
              <a:t>Операционализация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3762" y="2181651"/>
            <a:ext cx="2592264" cy="18722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Измеримые результаты обучения (результаты образования)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0542" y="4593902"/>
            <a:ext cx="8736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Операционализация</a:t>
            </a:r>
            <a:r>
              <a:rPr lang="ru-RU" dirty="0" smtClean="0"/>
              <a:t> – это процесс преобразования цели в измеримые </a:t>
            </a:r>
          </a:p>
          <a:p>
            <a:r>
              <a:rPr lang="ru-RU" dirty="0" smtClean="0"/>
              <a:t>результаты. </a:t>
            </a:r>
            <a:r>
              <a:rPr lang="ru-RU" dirty="0" err="1" smtClean="0"/>
              <a:t>Операционализировать</a:t>
            </a:r>
            <a:r>
              <a:rPr lang="ru-RU" dirty="0" smtClean="0"/>
              <a:t> цель означает </a:t>
            </a:r>
            <a:r>
              <a:rPr lang="ru-RU" dirty="0"/>
              <a:t>обеспечить способ </a:t>
            </a:r>
            <a:endParaRPr lang="ru-RU" dirty="0" smtClean="0"/>
          </a:p>
          <a:p>
            <a:r>
              <a:rPr lang="ru-RU" dirty="0"/>
              <a:t>е</a:t>
            </a:r>
            <a:r>
              <a:rPr lang="ru-RU" dirty="0" smtClean="0"/>
              <a:t>е  </a:t>
            </a:r>
            <a:r>
              <a:rPr lang="ru-RU" dirty="0"/>
              <a:t>измерения и </a:t>
            </a:r>
            <a:r>
              <a:rPr lang="ru-RU" dirty="0" smtClean="0"/>
              <a:t>квантификации  </a:t>
            </a:r>
            <a:r>
              <a:rPr lang="ru-RU" dirty="0"/>
              <a:t>(сведения к количественным </a:t>
            </a:r>
            <a:endParaRPr lang="ru-RU" dirty="0" smtClean="0"/>
          </a:p>
          <a:p>
            <a:r>
              <a:rPr lang="ru-RU" dirty="0" smtClean="0"/>
              <a:t>параметрам).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92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результаты обучения?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2628" indent="-342900">
              <a:defRPr/>
            </a:pPr>
            <a:r>
              <a:rPr lang="ru-RU" b="1" dirty="0" smtClean="0"/>
              <a:t>Результаты обучения </a:t>
            </a:r>
            <a:r>
              <a:rPr lang="ru-RU" dirty="0" smtClean="0"/>
              <a:t>(результаты образования) - это </a:t>
            </a:r>
            <a:r>
              <a:rPr lang="ru-RU" dirty="0"/>
              <a:t>формулировка того, что, как ожидается, будет знать, понимать и/или в состоянии продемонстрировать </a:t>
            </a:r>
            <a:r>
              <a:rPr lang="ru-RU" dirty="0" smtClean="0"/>
              <a:t>обучающийся </a:t>
            </a:r>
            <a:r>
              <a:rPr lang="ru-RU" dirty="0"/>
              <a:t>по окончании образовательного процесса </a:t>
            </a:r>
            <a:r>
              <a:rPr lang="ru-RU" dirty="0" smtClean="0"/>
              <a:t>(занятия, предмета, дисциплины</a:t>
            </a:r>
            <a:r>
              <a:rPr lang="ru-RU" dirty="0"/>
              <a:t>, </a:t>
            </a:r>
            <a:r>
              <a:rPr lang="ru-RU" dirty="0" smtClean="0"/>
              <a:t>курса, модуля </a:t>
            </a:r>
            <a:r>
              <a:rPr lang="ru-RU" dirty="0"/>
              <a:t>или ООП в целом</a:t>
            </a:r>
            <a:r>
              <a:rPr lang="ru-RU" dirty="0" smtClean="0"/>
              <a:t>) </a:t>
            </a:r>
          </a:p>
          <a:p>
            <a:pPr marL="452628" indent="-342900">
              <a:defRPr/>
            </a:pPr>
            <a:r>
              <a:rPr lang="ru-RU" dirty="0"/>
              <a:t>Результаты обучения (результаты </a:t>
            </a:r>
            <a:r>
              <a:rPr lang="ru-RU" dirty="0" smtClean="0"/>
              <a:t>образования) характеризуют </a:t>
            </a:r>
            <a:r>
              <a:rPr lang="ru-RU" dirty="0"/>
              <a:t>конкретные измеряемые достижения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49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Зачем вводятся результаты обучения?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4317851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smtClean="0">
                <a:latin typeface="Times New Roman" charset="0"/>
              </a:rPr>
              <a:t>обеспечение прозрачности системы образования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b="1" dirty="0" smtClean="0">
              <a:latin typeface="Times New Roman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smtClean="0">
                <a:latin typeface="Times New Roman" charset="0"/>
              </a:rPr>
              <a:t>стремление к большей точности рассмотрения того, что именно в терминах «знаний» и «навыков» приобретает обучающийся</a:t>
            </a:r>
          </a:p>
          <a:p>
            <a:pPr marL="621792" lvl="1" indent="-237744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ru-RU" sz="2400" i="1" dirty="0" smtClean="0"/>
          </a:p>
          <a:p>
            <a:pPr marL="621792" lvl="1" indent="-237744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ru-RU" sz="2400" b="1" i="1" dirty="0" smtClean="0">
                <a:solidFill>
                  <a:srgbClr val="002060"/>
                </a:solidFill>
              </a:rPr>
              <a:t>Теперь основным вопросом обучающемуся или выпускнику будет уже не "что вы делали, чтобы получить аттестат?", а "что вы можете делать сейчас, когда получили аттестат?"</a:t>
            </a:r>
            <a:endParaRPr lang="ru-RU" sz="2400" b="1" dirty="0" smtClean="0">
              <a:solidFill>
                <a:srgbClr val="002060"/>
              </a:solidFill>
              <a:latin typeface="Times New Roman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b="1" dirty="0" smtClean="0">
              <a:solidFill>
                <a:srgbClr val="002060"/>
              </a:solidFill>
              <a:latin typeface="Times New Roman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 smtClean="0">
                <a:latin typeface="Times New Roman" charset="0"/>
              </a:rPr>
              <a:t>повышение ясности и точности: что должно быть достигнуто – как это будет достигнуто – как будет оценено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b="1" dirty="0" smtClean="0">
              <a:solidFill>
                <a:srgbClr val="002060"/>
              </a:solidFill>
              <a:latin typeface="Times New Roman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93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204864"/>
            <a:ext cx="792088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Какое образование можно назвать хорошим?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1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Пример: Формулировка задачи изучения дисциплины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1138"/>
          <a:ext cx="9144000" cy="5376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5199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В терминах учебных намерений преподавателя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В терминах ожидаемого результата обучения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32486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</a:rPr>
                        <a:t>Изучение способов применения электронных устройств для контроля и управления технологическими процессами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rgbClr val="000000"/>
                          </a:solidFill>
                        </a:rPr>
                        <a:t>Научить :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</a:rPr>
                        <a:t>описывать состав, назначение элементов электронных устройств;</a:t>
                      </a:r>
                    </a:p>
                    <a:p>
                      <a:pPr algn="l">
                        <a:buFontTx/>
                        <a:buNone/>
                      </a:pPr>
                      <a:endParaRPr lang="ru-RU" sz="20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</a:rPr>
                        <a:t>составлять технические требования, функциональные блок-схемы, алгоритмы управления ими;</a:t>
                      </a:r>
                    </a:p>
                    <a:p>
                      <a:pPr algn="l">
                        <a:buFontTx/>
                        <a:buNone/>
                      </a:pPr>
                      <a:endParaRPr lang="ru-RU" sz="20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</a:rPr>
                        <a:t>формулировать технические требования к разработке электронных устройств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59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Варианты обновления программы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803629"/>
              </p:ext>
            </p:extLst>
          </p:nvPr>
        </p:nvGraphicFramePr>
        <p:xfrm>
          <a:off x="323528" y="1700809"/>
          <a:ext cx="8496944" cy="4937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95655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Если задачи </a:t>
                      </a:r>
                      <a:r>
                        <a:rPr kumimoji="0" lang="ru-RU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ориентированы 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на намерения преподавателя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Под каждую задачу требуется написать соответствующие результаты образования</a:t>
                      </a:r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24" marB="45724"/>
                </a:tc>
              </a:tr>
              <a:tr h="3867985"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Обсудить актуальные проблемы обеспечения и улучшения качества образования в РФ в контексте мировых и отечественных тенденций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окончании дисциплины успешные</a:t>
                      </a:r>
                      <a:r>
                        <a:rPr lang="ru-RU" sz="1800" baseline="0" dirty="0" smtClean="0"/>
                        <a:t> учащиеся будут уметь: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800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aseline="0" dirty="0" smtClean="0"/>
                        <a:t> называть основные проблемы обеспечения качества образования в РФ;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800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aseline="0" dirty="0" smtClean="0"/>
                        <a:t> объяснять возникновение проблем  обеспечения качества образования в РФ с учетом мировых и отечественных тенденций в образовании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800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aseline="0" dirty="0" smtClean="0"/>
                        <a:t> ….</a:t>
                      </a:r>
                      <a:endParaRPr lang="ru-RU" sz="1800" dirty="0"/>
                    </a:p>
                  </a:txBody>
                  <a:tcPr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93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119598"/>
              </p:ext>
            </p:extLst>
          </p:nvPr>
        </p:nvGraphicFramePr>
        <p:xfrm>
          <a:off x="386172" y="1772816"/>
          <a:ext cx="8371656" cy="489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7796"/>
                <a:gridCol w="4473860"/>
              </a:tblGrid>
              <a:tr h="111997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Если задачи </a:t>
                      </a:r>
                      <a:r>
                        <a:rPr kumimoji="0" lang="ru-RU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ориентированы 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на ожидаемые результаты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Проверить корректность формулировки: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диагностичность, однозначность понимания и пр.</a:t>
                      </a:r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6" marB="45716"/>
                </a:tc>
              </a:tr>
              <a:tr h="370455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Знать и понимать основные понятия </a:t>
                      </a:r>
                      <a:r>
                        <a:rPr lang="ru-RU" sz="2000" dirty="0" err="1" smtClean="0"/>
                        <a:t>вебинара</a:t>
                      </a:r>
                      <a:r>
                        <a:rPr lang="ru-RU" sz="2000" dirty="0" smtClean="0"/>
                        <a:t>: </a:t>
                      </a:r>
                    </a:p>
                    <a:p>
                      <a:r>
                        <a:rPr lang="ru-RU" sz="2000" baseline="0" dirty="0" smtClean="0"/>
                        <a:t>«цель учебного предмета», «задачи учебного предмета», «</a:t>
                      </a:r>
                      <a:r>
                        <a:rPr lang="ru-RU" sz="2000" baseline="0" dirty="0" err="1" smtClean="0"/>
                        <a:t>операционализация</a:t>
                      </a:r>
                      <a:r>
                        <a:rPr lang="ru-RU" sz="2000" baseline="0" dirty="0" smtClean="0"/>
                        <a:t>», «результаты образования»</a:t>
                      </a:r>
                      <a:endParaRPr lang="ru-RU" sz="20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окончании </a:t>
                      </a:r>
                      <a:r>
                        <a:rPr lang="ru-RU" sz="1800" dirty="0" err="1" smtClean="0"/>
                        <a:t>вебинара</a:t>
                      </a:r>
                      <a:r>
                        <a:rPr lang="ru-RU" sz="1800" dirty="0" smtClean="0"/>
                        <a:t> успешные</a:t>
                      </a:r>
                      <a:r>
                        <a:rPr lang="ru-RU" sz="1800" baseline="0" dirty="0" smtClean="0"/>
                        <a:t> слушатели должны уметь:</a:t>
                      </a:r>
                    </a:p>
                    <a:p>
                      <a:endParaRPr lang="ru-RU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/>
                        <a:t>воспроизводить определения</a:t>
                      </a:r>
                      <a:r>
                        <a:rPr lang="ru-RU" sz="1800" baseline="0" dirty="0" smtClean="0"/>
                        <a:t> понятий </a:t>
                      </a:r>
                      <a:r>
                        <a:rPr lang="ru-RU" sz="1800" dirty="0" err="1" smtClean="0"/>
                        <a:t>вебинара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baseline="0" dirty="0" smtClean="0"/>
                        <a:t>«цель учебного предмета», «задачи учебного предмета», «</a:t>
                      </a:r>
                      <a:r>
                        <a:rPr lang="ru-RU" sz="1800" baseline="0" dirty="0" err="1" smtClean="0"/>
                        <a:t>операционализация</a:t>
                      </a:r>
                      <a:r>
                        <a:rPr lang="ru-RU" sz="1800" baseline="0" dirty="0" smtClean="0"/>
                        <a:t>», «результаты образования»;</a:t>
                      </a:r>
                    </a:p>
                    <a:p>
                      <a:endParaRPr lang="ru-RU" sz="18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/>
                        <a:t>объяснять: в чем различие  и взаимосвязь этих понятий.</a:t>
                      </a:r>
                    </a:p>
                    <a:p>
                      <a:endParaRPr lang="ru-RU" sz="1800" dirty="0"/>
                    </a:p>
                  </a:txBody>
                  <a:tcPr marT="45716" marB="45716"/>
                </a:tc>
              </a:tr>
            </a:tbl>
          </a:graphicData>
        </a:graphic>
      </p:graphicFrame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304800" y="381000"/>
            <a:ext cx="853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Варианты обновления </a:t>
            </a:r>
            <a:r>
              <a:rPr lang="ru-RU" altLang="ru-RU" sz="3200" dirty="0" smtClean="0">
                <a:solidFill>
                  <a:schemeClr val="accent1">
                    <a:lumMod val="75000"/>
                  </a:schemeClr>
                </a:solidFill>
              </a:rPr>
              <a:t>программы</a:t>
            </a:r>
            <a:endParaRPr lang="ru-RU" alt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307492"/>
              </p:ext>
            </p:extLst>
          </p:nvPr>
        </p:nvGraphicFramePr>
        <p:xfrm>
          <a:off x="386172" y="1700808"/>
          <a:ext cx="8453028" cy="494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682"/>
                <a:gridCol w="4517346"/>
              </a:tblGrid>
              <a:tr h="113669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Если программа </a:t>
                      </a:r>
                      <a:r>
                        <a:rPr kumimoji="0" lang="ru-RU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ориентирована 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на ожидаемые результаты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Проверить корректность формулировки: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диагностичность, однозначность понимания и пр.</a:t>
                      </a:r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6" marB="45716"/>
                </a:tc>
              </a:tr>
              <a:tr h="375985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Знать и понимать различия плана, глобуса и географических карт по содержанию, масштабу, способам картографического изображения</a:t>
                      </a:r>
                      <a:endParaRPr lang="ru-RU" sz="20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окончании обучения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успешные</a:t>
                      </a:r>
                      <a:r>
                        <a:rPr lang="ru-RU" sz="1800" baseline="0" dirty="0" smtClean="0"/>
                        <a:t> выпускники смогут:</a:t>
                      </a:r>
                    </a:p>
                    <a:p>
                      <a:pPr marL="361950" lvl="0" indent="-188913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/>
                        <a:t>перечислить не менее трех общих черт и не менее трех различий плана, глобуса и карты;</a:t>
                      </a:r>
                    </a:p>
                    <a:p>
                      <a:pPr marL="361950" lvl="0" indent="-188913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/>
                        <a:t>указать в полученном списке географических карт те из них, которые относятся к тематическим, общегеографическим или являются планом местности;</a:t>
                      </a:r>
                    </a:p>
                    <a:p>
                      <a:pPr marL="361950" lvl="0" indent="-188913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/>
                        <a:t>….</a:t>
                      </a:r>
                    </a:p>
                    <a:p>
                      <a:endParaRPr lang="ru-RU" sz="1800" dirty="0"/>
                    </a:p>
                  </a:txBody>
                  <a:tcPr marT="45716" marB="45716"/>
                </a:tc>
              </a:tr>
            </a:tbl>
          </a:graphicData>
        </a:graphic>
      </p:graphicFrame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304800" y="381000"/>
            <a:ext cx="853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</a:rPr>
              <a:t>Варианты обновления </a:t>
            </a:r>
            <a:r>
              <a:rPr lang="ru-RU" alt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программы</a:t>
            </a:r>
            <a:endParaRPr lang="ru-RU" alt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657869"/>
              </p:ext>
            </p:extLst>
          </p:nvPr>
        </p:nvGraphicFramePr>
        <p:xfrm>
          <a:off x="386172" y="1700808"/>
          <a:ext cx="8453028" cy="494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682"/>
                <a:gridCol w="4517346"/>
              </a:tblGrid>
              <a:tr h="113669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Если программа </a:t>
                      </a:r>
                      <a:r>
                        <a:rPr kumimoji="0" lang="ru-RU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ориентирована 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на ожидаемые результаты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Проверить корректность формулировки: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диагностичность, однозначность понимания и пр.</a:t>
                      </a:r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6" marB="45716"/>
                </a:tc>
              </a:tr>
              <a:tr h="375985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Понимание процесса смены времен года</a:t>
                      </a:r>
                      <a:endParaRPr lang="ru-RU" sz="20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окончании обучения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успешные</a:t>
                      </a:r>
                      <a:r>
                        <a:rPr lang="ru-RU" sz="1800" baseline="0" dirty="0" smtClean="0"/>
                        <a:t> учащиеся смогут:</a:t>
                      </a:r>
                    </a:p>
                    <a:p>
                      <a:pPr marL="815975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/>
                        <a:t>дать определение времени года </a:t>
                      </a:r>
                    </a:p>
                    <a:p>
                      <a:pPr marL="815975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/>
                        <a:t>различать влияние отдельных факторов, таких как наклон земной оси и расстояние до Солнца.</a:t>
                      </a:r>
                    </a:p>
                    <a:p>
                      <a:endParaRPr lang="ru-RU" sz="1800" dirty="0"/>
                    </a:p>
                  </a:txBody>
                  <a:tcPr marT="45716" marB="45716"/>
                </a:tc>
              </a:tr>
            </a:tbl>
          </a:graphicData>
        </a:graphic>
      </p:graphicFrame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304800" y="381000"/>
            <a:ext cx="853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chemeClr val="bg1"/>
                </a:solidFill>
              </a:rPr>
              <a:t>Варианты обновления </a:t>
            </a:r>
            <a:r>
              <a:rPr lang="ru-RU" altLang="ru-RU" sz="3200" b="1" dirty="0" smtClean="0">
                <a:solidFill>
                  <a:schemeClr val="bg1"/>
                </a:solidFill>
              </a:rPr>
              <a:t>программы</a:t>
            </a:r>
            <a:endParaRPr lang="ru-RU" alt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42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73299"/>
              </p:ext>
            </p:extLst>
          </p:nvPr>
        </p:nvGraphicFramePr>
        <p:xfrm>
          <a:off x="386172" y="1700808"/>
          <a:ext cx="8453028" cy="494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682"/>
                <a:gridCol w="4517346"/>
              </a:tblGrid>
              <a:tr h="113669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Если программа </a:t>
                      </a:r>
                      <a:r>
                        <a:rPr kumimoji="0" lang="ru-RU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ориентирована 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на ожидаемые результаты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Проверить корректность формулировки: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диагностичность, однозначность понимания и пр.</a:t>
                      </a:r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716" marB="45716"/>
                </a:tc>
              </a:tr>
              <a:tr h="375985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Понимание значения</a:t>
                      </a:r>
                      <a:r>
                        <a:rPr lang="ru-RU" sz="2000" baseline="0" dirty="0" smtClean="0"/>
                        <a:t> гигиены полости рта</a:t>
                      </a:r>
                      <a:endParaRPr lang="ru-RU" sz="20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 окончании обучения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успешные</a:t>
                      </a:r>
                      <a:r>
                        <a:rPr lang="ru-RU" sz="1800" baseline="0" dirty="0" smtClean="0"/>
                        <a:t> учащиеся смогут:</a:t>
                      </a:r>
                    </a:p>
                    <a:p>
                      <a:pPr marL="550862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идентифицировать активный ингредиент зубной пасты;</a:t>
                      </a:r>
                    </a:p>
                    <a:p>
                      <a:pPr marL="550862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объяснить, почему необходимо два раза в год делать чистку зубов у стоматолога;</a:t>
                      </a:r>
                    </a:p>
                    <a:p>
                      <a:pPr marL="550862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описать, как плохая гигиена полости рта приводит к ухудшению здоровья в целом.</a:t>
                      </a:r>
                    </a:p>
                    <a:p>
                      <a:endParaRPr lang="ru-RU" sz="1800" dirty="0"/>
                    </a:p>
                  </a:txBody>
                  <a:tcPr marT="45716" marB="45716"/>
                </a:tc>
              </a:tr>
            </a:tbl>
          </a:graphicData>
        </a:graphic>
      </p:graphicFrame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304800" y="381000"/>
            <a:ext cx="853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chemeClr val="bg1"/>
                </a:solidFill>
              </a:rPr>
              <a:t>Варианты обновления </a:t>
            </a:r>
            <a:r>
              <a:rPr lang="ru-RU" altLang="ru-RU" sz="3200" b="1" dirty="0" smtClean="0">
                <a:solidFill>
                  <a:schemeClr val="bg1"/>
                </a:solidFill>
              </a:rPr>
              <a:t>программы</a:t>
            </a:r>
            <a:endParaRPr lang="ru-RU" alt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3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altLang="ru-RU" dirty="0"/>
              <a:t> Сосредоточился ли я на результатах, а не на процессе, Другими словами, сосредоточился ли я на том, </a:t>
            </a:r>
            <a:r>
              <a:rPr lang="ru-RU" altLang="ru-RU" dirty="0" smtClean="0"/>
              <a:t>что обучающиеся  </a:t>
            </a:r>
            <a:r>
              <a:rPr lang="ru-RU" altLang="ru-RU" dirty="0"/>
              <a:t>способны продемонстрировать, а не на том, </a:t>
            </a:r>
            <a:r>
              <a:rPr lang="ru-RU" altLang="ru-RU" dirty="0" smtClean="0"/>
              <a:t>что </a:t>
            </a:r>
            <a:r>
              <a:rPr lang="ru-RU" altLang="ru-RU" dirty="0"/>
              <a:t>я сделал в процессе преподавания?</a:t>
            </a:r>
          </a:p>
          <a:p>
            <a:pPr>
              <a:buFont typeface="Wingdings" pitchFamily="2" charset="2"/>
              <a:buChar char="Ø"/>
            </a:pPr>
            <a:r>
              <a:rPr lang="ru-RU" altLang="ru-RU" dirty="0"/>
              <a:t> Начинается ли описание каждого результата с активного глагола?</a:t>
            </a:r>
          </a:p>
          <a:p>
            <a:pPr>
              <a:buFont typeface="Wingdings" pitchFamily="2" charset="2"/>
              <a:buChar char="Ø"/>
            </a:pPr>
            <a:r>
              <a:rPr lang="ru-RU" altLang="ru-RU" dirty="0"/>
              <a:t> Используется ли только один активный глагол на каждый результат обучения?</a:t>
            </a:r>
          </a:p>
          <a:p>
            <a:pPr>
              <a:buFont typeface="Wingdings" pitchFamily="2" charset="2"/>
              <a:buChar char="Ø"/>
            </a:pPr>
            <a:r>
              <a:rPr lang="ru-RU" altLang="ru-RU" dirty="0"/>
              <a:t> Исключены ли такие термины, как  знать, понимать, учить, быть знакомым, быть информированным, быть в курсе?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03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altLang="ru-RU" dirty="0"/>
              <a:t>Поддаются ли результаты обучения наблюдению и измерению?</a:t>
            </a:r>
          </a:p>
          <a:p>
            <a:pPr>
              <a:buFont typeface="Wingdings" pitchFamily="2" charset="2"/>
              <a:buChar char="Ø"/>
            </a:pPr>
            <a:r>
              <a:rPr lang="ru-RU" altLang="ru-RU" dirty="0"/>
              <a:t> Можно ли оценить написанные результаты обучения?</a:t>
            </a:r>
          </a:p>
          <a:p>
            <a:pPr>
              <a:buFont typeface="Wingdings" pitchFamily="2" charset="2"/>
              <a:buChar char="Ø"/>
            </a:pPr>
            <a:r>
              <a:rPr lang="ru-RU" altLang="ru-RU" dirty="0" smtClean="0"/>
              <a:t>Соответствуют </a:t>
            </a:r>
            <a:r>
              <a:rPr lang="ru-RU" altLang="ru-RU" dirty="0"/>
              <a:t>ли результаты целям и содержанию модуля?</a:t>
            </a:r>
          </a:p>
          <a:p>
            <a:pPr>
              <a:buFont typeface="Wingdings" pitchFamily="2" charset="2"/>
              <a:buChar char="Ø"/>
            </a:pPr>
            <a:r>
              <a:rPr lang="ru-RU" altLang="ru-RU" dirty="0"/>
              <a:t>Соблюдается ли рекомендация по числу результатов (максимум девять для одного </a:t>
            </a:r>
            <a:r>
              <a:rPr lang="ru-RU" altLang="ru-RU" dirty="0" smtClean="0"/>
              <a:t>модуля, раздела и пр.)?</a:t>
            </a:r>
            <a:endParaRPr lang="ru-RU" altLang="ru-RU" dirty="0"/>
          </a:p>
          <a:p>
            <a:pPr>
              <a:buFont typeface="Wingdings" pitchFamily="2" charset="2"/>
              <a:buChar char="Ø"/>
            </a:pPr>
            <a:r>
              <a:rPr lang="ru-RU" altLang="ru-RU" dirty="0"/>
              <a:t>Реально ли добиться данных результатов обучения с имеющимися временем и ресурсами?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11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Вопросы, над которыми стоит задуматься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Всегда </a:t>
            </a:r>
            <a:r>
              <a:rPr lang="ru-RU" dirty="0"/>
              <a:t>ли цели школьного образования должны обозначать «станцию </a:t>
            </a:r>
            <a:r>
              <a:rPr lang="ru-RU" dirty="0" smtClean="0"/>
              <a:t>назначения</a:t>
            </a:r>
            <a:r>
              <a:rPr lang="ru-RU" dirty="0"/>
              <a:t>» или вполне правомерны цели, обозначающие лишь «</a:t>
            </a:r>
            <a:r>
              <a:rPr lang="ru-RU" dirty="0" smtClean="0"/>
              <a:t>направление </a:t>
            </a:r>
            <a:r>
              <a:rPr lang="ru-RU" dirty="0"/>
              <a:t>движения</a:t>
            </a:r>
            <a:r>
              <a:rPr lang="ru-RU" dirty="0" smtClean="0"/>
              <a:t>»?</a:t>
            </a:r>
          </a:p>
          <a:p>
            <a:r>
              <a:rPr lang="ru-RU" dirty="0"/>
              <a:t>Цели образования должны буквально определять желаемый конечный результат или они должны ориентировать на результат, достижение которого с большой вероятностью </a:t>
            </a:r>
            <a:r>
              <a:rPr lang="ru-RU" dirty="0" smtClean="0"/>
              <a:t>приведет </a:t>
            </a:r>
            <a:r>
              <a:rPr lang="ru-RU" dirty="0"/>
              <a:t>к желаемым следствиям</a:t>
            </a:r>
            <a:r>
              <a:rPr lang="ru-RU" dirty="0" smtClean="0"/>
              <a:t>?</a:t>
            </a:r>
          </a:p>
          <a:p>
            <a:r>
              <a:rPr lang="ru-RU" dirty="0"/>
              <a:t>Можно ли </a:t>
            </a:r>
            <a:r>
              <a:rPr lang="ru-RU" dirty="0" smtClean="0"/>
              <a:t>планировать </a:t>
            </a:r>
            <a:r>
              <a:rPr lang="ru-RU" dirty="0"/>
              <a:t>результаты образования или их можно лишь прогнозировать?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23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Какое образование можно назвать хорошим?</a:t>
            </a:r>
            <a:endParaRPr lang="ru-RU" dirty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Brush Script MT" pitchFamily="66" charset="0"/>
              <a:buNone/>
            </a:pPr>
            <a:endParaRPr lang="ru-RU" dirty="0" smtClean="0"/>
          </a:p>
          <a:p>
            <a:pPr marL="0" indent="0" algn="ctr">
              <a:buFont typeface="Brush Script MT" pitchFamily="66" charset="0"/>
              <a:buNone/>
            </a:pPr>
            <a:r>
              <a:rPr lang="ru-RU" dirty="0" smtClean="0"/>
              <a:t>«Хорошим образованием» можно назвать только такое, которое нацелено на </a:t>
            </a:r>
            <a:r>
              <a:rPr lang="ru-RU" dirty="0" err="1" smtClean="0">
                <a:solidFill>
                  <a:srgbClr val="FF0000"/>
                </a:solidFill>
              </a:rPr>
              <a:t>диагностично</a:t>
            </a:r>
            <a:r>
              <a:rPr lang="ru-RU" dirty="0" smtClean="0">
                <a:solidFill>
                  <a:srgbClr val="FF0000"/>
                </a:solidFill>
              </a:rPr>
              <a:t> поставленную цель </a:t>
            </a:r>
            <a:r>
              <a:rPr lang="ru-RU" dirty="0" smtClean="0"/>
              <a:t>будущей жизнедеятельности учащегося и построено в соответствии с его естественным механизмом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06339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Особенности проектирования рабочих программ учебных предметов (курсов)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784976" cy="49167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   </a:t>
            </a:r>
            <a:r>
              <a:rPr lang="ru-RU" altLang="ru-RU" dirty="0" smtClean="0">
                <a:solidFill>
                  <a:schemeClr val="tx1"/>
                </a:solidFill>
              </a:rPr>
              <a:t>При проектировании программ нового поколения особое  значение придается переходу:</a:t>
            </a:r>
          </a:p>
          <a:p>
            <a:pPr marL="630238" indent="-188913"/>
            <a:r>
              <a:rPr lang="ru-RU" altLang="ru-RU" b="1" dirty="0" smtClean="0">
                <a:solidFill>
                  <a:schemeClr val="tx1"/>
                </a:solidFill>
              </a:rPr>
              <a:t> от </a:t>
            </a:r>
            <a:r>
              <a:rPr lang="ru-RU" altLang="ru-RU" b="1" dirty="0">
                <a:solidFill>
                  <a:schemeClr val="tx1"/>
                </a:solidFill>
              </a:rPr>
              <a:t>содержания </a:t>
            </a:r>
            <a:r>
              <a:rPr lang="ru-RU" altLang="ru-RU" b="1" dirty="0" smtClean="0">
                <a:solidFill>
                  <a:schemeClr val="tx1"/>
                </a:solidFill>
              </a:rPr>
              <a:t>учебного предмета</a:t>
            </a:r>
            <a:r>
              <a:rPr lang="ru-RU" altLang="ru-RU" dirty="0" smtClean="0">
                <a:solidFill>
                  <a:schemeClr val="tx1"/>
                </a:solidFill>
              </a:rPr>
              <a:t> (</a:t>
            </a:r>
            <a:r>
              <a:rPr lang="ru-RU" altLang="ru-RU" dirty="0">
                <a:solidFill>
                  <a:schemeClr val="tx1"/>
                </a:solidFill>
              </a:rPr>
              <a:t>чему </a:t>
            </a:r>
            <a:r>
              <a:rPr lang="ru-RU" altLang="ru-RU" dirty="0" smtClean="0">
                <a:solidFill>
                  <a:schemeClr val="tx1"/>
                </a:solidFill>
              </a:rPr>
              <a:t>учитель </a:t>
            </a:r>
            <a:r>
              <a:rPr lang="ru-RU" altLang="ru-RU" dirty="0">
                <a:solidFill>
                  <a:schemeClr val="tx1"/>
                </a:solidFill>
              </a:rPr>
              <a:t>должен учить) </a:t>
            </a:r>
            <a:endParaRPr lang="ru-RU" altLang="ru-RU" dirty="0" smtClean="0">
              <a:solidFill>
                <a:schemeClr val="tx1"/>
              </a:solidFill>
            </a:endParaRPr>
          </a:p>
          <a:p>
            <a:pPr marL="441325" indent="0"/>
            <a:r>
              <a:rPr lang="ru-RU" altLang="ru-RU" b="1" dirty="0">
                <a:solidFill>
                  <a:schemeClr val="tx1"/>
                </a:solidFill>
              </a:rPr>
              <a:t> </a:t>
            </a:r>
            <a:r>
              <a:rPr lang="ru-RU" altLang="ru-RU" b="1" dirty="0" smtClean="0">
                <a:solidFill>
                  <a:schemeClr val="tx1"/>
                </a:solidFill>
              </a:rPr>
              <a:t>  к цели и результатам обучения</a:t>
            </a:r>
            <a:r>
              <a:rPr lang="ru-RU" altLang="ru-RU" dirty="0" smtClean="0">
                <a:solidFill>
                  <a:schemeClr val="tx1"/>
                </a:solidFill>
              </a:rPr>
              <a:t> </a:t>
            </a:r>
            <a:r>
              <a:rPr lang="ru-RU" altLang="ru-RU" dirty="0">
                <a:solidFill>
                  <a:schemeClr val="tx1"/>
                </a:solidFill>
              </a:rPr>
              <a:t>(что </a:t>
            </a:r>
            <a:r>
              <a:rPr lang="ru-RU" altLang="ru-RU" dirty="0" smtClean="0">
                <a:solidFill>
                  <a:schemeClr val="tx1"/>
                </a:solidFill>
              </a:rPr>
              <a:t>обучающийся </a:t>
            </a:r>
            <a:r>
              <a:rPr lang="ru-RU" altLang="ru-RU" dirty="0">
                <a:solidFill>
                  <a:schemeClr val="tx1"/>
                </a:solidFill>
              </a:rPr>
              <a:t>должен делать после успешного </a:t>
            </a:r>
            <a:r>
              <a:rPr lang="ru-RU" altLang="ru-RU" dirty="0" smtClean="0">
                <a:solidFill>
                  <a:schemeClr val="tx1"/>
                </a:solidFill>
              </a:rPr>
              <a:t>изучения учебного предмета)</a:t>
            </a:r>
            <a:endParaRPr lang="ru-RU" altLang="ru-RU" dirty="0">
              <a:solidFill>
                <a:schemeClr val="tx1"/>
              </a:solidFill>
            </a:endParaRPr>
          </a:p>
          <a:p>
            <a:pPr marL="109728" indent="0">
              <a:buNone/>
              <a:defRPr/>
            </a:pPr>
            <a:endParaRPr lang="ru-RU" i="1" dirty="0" smtClean="0"/>
          </a:p>
          <a:p>
            <a:pPr marL="109728" indent="0">
              <a:buNone/>
              <a:defRPr/>
            </a:pPr>
            <a:endParaRPr lang="ru-RU" i="1" dirty="0"/>
          </a:p>
          <a:p>
            <a:pPr marL="109728" indent="0">
              <a:buNone/>
              <a:defRPr/>
            </a:pPr>
            <a:endParaRPr lang="ru-RU" i="1" dirty="0" smtClean="0"/>
          </a:p>
          <a:p>
            <a:pPr marL="109728" indent="0">
              <a:buNone/>
              <a:defRPr/>
            </a:pPr>
            <a:endParaRPr lang="ru-RU" i="1" dirty="0"/>
          </a:p>
          <a:p>
            <a:pPr marL="109728" indent="0">
              <a:buNone/>
              <a:defRPr/>
            </a:pPr>
            <a:r>
              <a:rPr lang="ru-RU" sz="2100" i="1" dirty="0" smtClean="0"/>
              <a:t>Это позволит рассматривать </a:t>
            </a:r>
            <a:r>
              <a:rPr lang="ru-RU" sz="2100" i="1" dirty="0"/>
              <a:t>обучение с точки зрения </a:t>
            </a:r>
            <a:r>
              <a:rPr lang="ru-RU" sz="2100" i="1" dirty="0" smtClean="0"/>
              <a:t>обучающихся, </a:t>
            </a:r>
            <a:r>
              <a:rPr lang="ru-RU" sz="2100" i="1" dirty="0"/>
              <a:t>а не </a:t>
            </a:r>
            <a:r>
              <a:rPr lang="ru-RU" sz="2100" i="1" dirty="0" smtClean="0"/>
              <a:t>учителя.</a:t>
            </a:r>
          </a:p>
          <a:p>
            <a:pPr marL="109728" indent="0" algn="ctr">
              <a:buNone/>
              <a:defRPr/>
            </a:pPr>
            <a:r>
              <a:rPr lang="ru-RU" sz="2100" b="1" dirty="0" smtClean="0">
                <a:solidFill>
                  <a:srgbClr val="CC0000"/>
                </a:solidFill>
                <a:latin typeface="Times New Roman" charset="0"/>
              </a:rPr>
              <a:t>От </a:t>
            </a:r>
            <a:r>
              <a:rPr lang="ru-RU" sz="2100" b="1" dirty="0">
                <a:solidFill>
                  <a:srgbClr val="CC0000"/>
                </a:solidFill>
                <a:latin typeface="Times New Roman" charset="0"/>
              </a:rPr>
              <a:t>ориентации на </a:t>
            </a:r>
            <a:r>
              <a:rPr lang="ru-RU" sz="2100" b="1" dirty="0" smtClean="0">
                <a:solidFill>
                  <a:srgbClr val="CC0000"/>
                </a:solidFill>
                <a:latin typeface="Times New Roman" charset="0"/>
              </a:rPr>
              <a:t>учителя к </a:t>
            </a:r>
            <a:r>
              <a:rPr lang="ru-RU" sz="2100" b="1" dirty="0">
                <a:solidFill>
                  <a:srgbClr val="CC0000"/>
                </a:solidFill>
                <a:latin typeface="Times New Roman" charset="0"/>
              </a:rPr>
              <a:t>ориентации на </a:t>
            </a:r>
            <a:r>
              <a:rPr lang="ru-RU" sz="2100" b="1" dirty="0" smtClean="0">
                <a:solidFill>
                  <a:srgbClr val="CC0000"/>
                </a:solidFill>
                <a:latin typeface="Times New Roman" charset="0"/>
              </a:rPr>
              <a:t>обучающегося.</a:t>
            </a:r>
            <a:endParaRPr lang="ru-RU" sz="21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64613" y="4095128"/>
            <a:ext cx="3033498" cy="936625"/>
          </a:xfrm>
          <a:prstGeom prst="rect">
            <a:avLst/>
          </a:prstGeom>
          <a:solidFill>
            <a:schemeClr val="accent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 b="1" dirty="0">
                <a:solidFill>
                  <a:srgbClr val="000000"/>
                </a:solidFill>
              </a:rPr>
              <a:t>Совокупность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сведений</a:t>
            </a:r>
            <a:endParaRPr lang="ru-RU" altLang="ru-RU" sz="16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 b="1" dirty="0">
                <a:solidFill>
                  <a:srgbClr val="000000"/>
                </a:solidFill>
              </a:rPr>
              <a:t>(предметное содержание)</a:t>
            </a:r>
            <a:endParaRPr lang="ru-RU" altLang="ru-RU" sz="1600" dirty="0">
              <a:solidFill>
                <a:srgbClr val="000000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995936" y="4338014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289277" y="3986779"/>
            <a:ext cx="3455739" cy="1188243"/>
          </a:xfrm>
          <a:prstGeom prst="rect">
            <a:avLst/>
          </a:prstGeom>
          <a:solidFill>
            <a:schemeClr val="accent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 dirty="0" smtClean="0">
                <a:solidFill>
                  <a:srgbClr val="000000"/>
                </a:solidFill>
              </a:rPr>
              <a:t>Образовательные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 dirty="0" smtClean="0">
                <a:solidFill>
                  <a:srgbClr val="000000"/>
                </a:solidFill>
              </a:rPr>
              <a:t>результаты</a:t>
            </a:r>
            <a:endParaRPr lang="ru-RU" alt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3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1"/>
          <p:cNvSpPr>
            <a:spLocks noGrp="1"/>
          </p:cNvSpPr>
          <p:nvPr>
            <p:ph idx="1"/>
          </p:nvPr>
        </p:nvSpPr>
        <p:spPr>
          <a:xfrm>
            <a:off x="468346" y="1899617"/>
            <a:ext cx="8229600" cy="4365515"/>
          </a:xfrm>
        </p:spPr>
        <p:txBody>
          <a:bodyPr/>
          <a:lstStyle/>
          <a:p>
            <a:pPr eaLnBrk="1" hangingPunct="1"/>
            <a:endParaRPr lang="ru-RU" altLang="ru-RU" dirty="0" smtClean="0"/>
          </a:p>
          <a:p>
            <a:pPr marL="114300" indent="0" eaLnBrk="1" hangingPunct="1">
              <a:buNone/>
            </a:pPr>
            <a:r>
              <a:rPr lang="ru-RU" altLang="ru-RU" dirty="0" smtClean="0"/>
              <a:t>   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altLang="ru-RU" dirty="0" smtClean="0"/>
              <a:t> </a:t>
            </a:r>
          </a:p>
          <a:p>
            <a:pPr eaLnBrk="1" hangingPunct="1">
              <a:buFont typeface="Wingdings 3" pitchFamily="18" charset="2"/>
              <a:buNone/>
            </a:pPr>
            <a:endParaRPr lang="ru-RU" alt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330035" y="1713023"/>
            <a:ext cx="6610632" cy="5715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b="1" dirty="0" smtClean="0"/>
              <a:t>Определение </a:t>
            </a:r>
            <a:r>
              <a:rPr lang="ru-RU" b="1" dirty="0"/>
              <a:t>цели и </a:t>
            </a:r>
            <a:r>
              <a:rPr lang="ru-RU" b="1" dirty="0" smtClean="0"/>
              <a:t>задач учебного предмета (курса)</a:t>
            </a:r>
            <a:endParaRPr lang="ru-RU" b="1" dirty="0"/>
          </a:p>
          <a:p>
            <a:pPr algn="ctr">
              <a:defRPr/>
            </a:pP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0034" y="2855408"/>
            <a:ext cx="6610633" cy="39290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/>
              <a:t>Формулирование результатов обучения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76522" y="3861048"/>
            <a:ext cx="6643687" cy="8572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b="1" dirty="0" smtClean="0"/>
              <a:t>Проектирование содержания обучения</a:t>
            </a:r>
            <a:endParaRPr lang="ru-RU" b="1" dirty="0"/>
          </a:p>
          <a:p>
            <a:pPr algn="ctr">
              <a:defRPr/>
            </a:pP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16836" y="5589240"/>
            <a:ext cx="6643687" cy="8572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b="1" dirty="0" smtClean="0"/>
              <a:t>Проектирование способов </a:t>
            </a:r>
            <a:r>
              <a:rPr lang="ru-RU" b="1" dirty="0"/>
              <a:t>оценивания </a:t>
            </a:r>
            <a:r>
              <a:rPr lang="ru-RU" b="1" dirty="0" smtClean="0"/>
              <a:t>достижения результатов </a:t>
            </a:r>
            <a:r>
              <a:rPr lang="ru-RU" b="1" dirty="0"/>
              <a:t>обучения</a:t>
            </a:r>
          </a:p>
          <a:p>
            <a:pPr algn="ctr">
              <a:defRPr/>
            </a:pPr>
            <a:endParaRPr lang="ru-RU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4431829" y="2568688"/>
            <a:ext cx="28575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618825" y="4875334"/>
            <a:ext cx="0" cy="5017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80441" y="3318027"/>
            <a:ext cx="2705" cy="430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dirty="0" smtClean="0"/>
              <a:t>Алгоритм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74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Цель </a:t>
            </a:r>
            <a:r>
              <a:rPr lang="ru-RU" sz="4000" dirty="0"/>
              <a:t>учебного предмета (курса</a:t>
            </a:r>
            <a:r>
              <a:rPr lang="ru-RU" sz="4000" dirty="0" smtClean="0"/>
              <a:t>) - э</a:t>
            </a:r>
            <a:r>
              <a:rPr lang="ru-RU" sz="3800" dirty="0" smtClean="0"/>
              <a:t>то </a:t>
            </a:r>
            <a:r>
              <a:rPr lang="ru-RU" sz="3800" dirty="0"/>
              <a:t>широкая общая формулировка учебных намерений </a:t>
            </a:r>
            <a:r>
              <a:rPr lang="ru-RU" sz="3800" dirty="0" smtClean="0"/>
              <a:t>учителя. </a:t>
            </a:r>
            <a:r>
              <a:rPr lang="ru-RU" sz="3800" dirty="0"/>
              <a:t>Она указывает, </a:t>
            </a:r>
            <a:r>
              <a:rPr lang="ru-RU" sz="3800" dirty="0" smtClean="0"/>
              <a:t>что </a:t>
            </a:r>
            <a:r>
              <a:rPr lang="ru-RU" sz="3800" dirty="0"/>
              <a:t>именно </a:t>
            </a:r>
            <a:r>
              <a:rPr lang="ru-RU" sz="3800" dirty="0" smtClean="0"/>
              <a:t>учитель </a:t>
            </a:r>
            <a:r>
              <a:rPr lang="ru-RU" sz="3800" dirty="0"/>
              <a:t>планирует охватить в </a:t>
            </a:r>
            <a:r>
              <a:rPr lang="ru-RU" sz="3800" dirty="0" smtClean="0"/>
              <a:t>ходе обучения</a:t>
            </a:r>
            <a:r>
              <a:rPr lang="ru-RU" sz="3800" dirty="0"/>
              <a:t>. </a:t>
            </a: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892480" cy="4373563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3200" b="1" dirty="0" smtClean="0"/>
              <a:t>Задачи</a:t>
            </a:r>
            <a:r>
              <a:rPr lang="ru-RU" sz="3200" dirty="0" smtClean="0"/>
              <a:t> </a:t>
            </a:r>
            <a:r>
              <a:rPr lang="ru-RU" sz="3200" dirty="0"/>
              <a:t>учебного предмета (курса</a:t>
            </a:r>
            <a:r>
              <a:rPr lang="ru-RU" sz="3200" dirty="0" smtClean="0"/>
              <a:t>)- это</a:t>
            </a:r>
            <a:r>
              <a:rPr lang="ru-RU" sz="3200" dirty="0"/>
              <a:t>, как правило</a:t>
            </a:r>
            <a:r>
              <a:rPr lang="ru-RU" sz="3200" dirty="0" smtClean="0"/>
              <a:t>, конкретизированная </a:t>
            </a:r>
            <a:r>
              <a:rPr lang="ru-RU" sz="3200" dirty="0"/>
              <a:t>формулировка учебных намерений. </a:t>
            </a:r>
            <a:endParaRPr lang="ru-RU" sz="3200" dirty="0" smtClean="0"/>
          </a:p>
          <a:p>
            <a:pPr marL="114300" indent="0" algn="ctr">
              <a:buNone/>
            </a:pPr>
            <a:endParaRPr lang="ru-RU" sz="3200" dirty="0" smtClean="0"/>
          </a:p>
          <a:p>
            <a:pPr marL="114300" indent="0" algn="ctr">
              <a:buNone/>
            </a:pPr>
            <a:r>
              <a:rPr lang="ru-RU" sz="3200" dirty="0" smtClean="0"/>
              <a:t>Она </a:t>
            </a:r>
            <a:r>
              <a:rPr lang="ru-RU" sz="3200" dirty="0"/>
              <a:t>относится к </a:t>
            </a:r>
            <a:r>
              <a:rPr lang="ru-RU" sz="3200" dirty="0" smtClean="0"/>
              <a:t>конкретным областям, которые учитель планирует </a:t>
            </a:r>
            <a:r>
              <a:rPr lang="ru-RU" sz="3200" dirty="0"/>
              <a:t>охватить в </a:t>
            </a:r>
            <a:r>
              <a:rPr lang="ru-RU" sz="3200" dirty="0" smtClean="0"/>
              <a:t>ходе обучения</a:t>
            </a:r>
            <a:r>
              <a:rPr lang="ru-RU" sz="3200" dirty="0"/>
              <a:t>. </a:t>
            </a:r>
          </a:p>
          <a:p>
            <a:pPr algn="ctr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6807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Пример: формулировка цели и задач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dirty="0" smtClean="0"/>
              <a:t>Образование, развитие и воспитание личности школьника, способного к самоидентификации и определению своих ценностных приоритетов на основе осмысления исторического опыта своей страны и человечества в целом, активно и творчески применяющего исторические знания в учебной и социальной деятельности.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4230960"/>
          </a:xfrm>
        </p:spPr>
        <p:txBody>
          <a:bodyPr>
            <a:noAutofit/>
          </a:bodyPr>
          <a:lstStyle/>
          <a:p>
            <a:r>
              <a:rPr lang="ru-RU" sz="1400" dirty="0" smtClean="0"/>
              <a:t>Формирование у молодого поколения ориентиров для гражданской, </a:t>
            </a:r>
            <a:r>
              <a:rPr lang="ru-RU" sz="1400" dirty="0" err="1" smtClean="0"/>
              <a:t>этнонациональной</a:t>
            </a:r>
            <a:r>
              <a:rPr lang="ru-RU" sz="1400" dirty="0" smtClean="0"/>
              <a:t>, социальной, культурной самоидентификации;</a:t>
            </a:r>
          </a:p>
          <a:p>
            <a:r>
              <a:rPr lang="ru-RU" sz="1400" dirty="0" smtClean="0"/>
              <a:t>Овладение учащимися знаниями об основных этапах развития общества с древности до наших ;</a:t>
            </a:r>
          </a:p>
          <a:p>
            <a:r>
              <a:rPr lang="ru-RU" sz="1400" dirty="0" smtClean="0"/>
              <a:t>Воспитание учащихся в духе патриотизма, уважения к своему Отечеству…</a:t>
            </a:r>
          </a:p>
          <a:p>
            <a:r>
              <a:rPr lang="ru-RU" sz="1400" dirty="0" smtClean="0"/>
              <a:t>Развитие способности учащихся анализировать содержащуюся в различных источниках информацию о событиях и явлениях прошлого и настоящего</a:t>
            </a:r>
          </a:p>
          <a:p>
            <a:r>
              <a:rPr lang="ru-RU" sz="1400" dirty="0" smtClean="0"/>
              <a:t>Формирование у школьников умений применять исторические знания для осмысления сущности современных общественных явлений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5690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войная стрелка влево/вправо 8"/>
          <p:cNvSpPr/>
          <p:nvPr/>
        </p:nvSpPr>
        <p:spPr>
          <a:xfrm>
            <a:off x="3214688" y="2500313"/>
            <a:ext cx="2928937" cy="16430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Проблема формулирования</a:t>
            </a:r>
            <a:br>
              <a:rPr lang="ru-RU" sz="2800" dirty="0" smtClean="0"/>
            </a:br>
            <a:r>
              <a:rPr lang="ru-RU" sz="2800" dirty="0" smtClean="0"/>
              <a:t>задач изучения учебного предмета (курса)</a:t>
            </a:r>
            <a:endParaRPr lang="ru-RU" sz="2800" dirty="0"/>
          </a:p>
        </p:txBody>
      </p:sp>
      <p:sp>
        <p:nvSpPr>
          <p:cNvPr id="21508" name="Содержимое 1"/>
          <p:cNvSpPr>
            <a:spLocks noGrp="1"/>
          </p:cNvSpPr>
          <p:nvPr>
            <p:ph idx="1"/>
          </p:nvPr>
        </p:nvSpPr>
        <p:spPr>
          <a:xfrm>
            <a:off x="3500438" y="2909888"/>
            <a:ext cx="2143125" cy="87630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altLang="ru-RU" sz="2400" b="1" dirty="0" smtClean="0">
                <a:solidFill>
                  <a:schemeClr val="tx1"/>
                </a:solidFill>
              </a:rPr>
              <a:t>Описание </a:t>
            </a:r>
            <a:br>
              <a:rPr lang="ru-RU" altLang="ru-RU" sz="2400" b="1" dirty="0" smtClean="0">
                <a:solidFill>
                  <a:schemeClr val="tx1"/>
                </a:solidFill>
              </a:rPr>
            </a:br>
            <a:r>
              <a:rPr lang="ru-RU" altLang="ru-RU" sz="2400" b="1" dirty="0" smtClean="0">
                <a:solidFill>
                  <a:schemeClr val="tx1"/>
                </a:solidFill>
              </a:rPr>
              <a:t>задач:</a:t>
            </a:r>
          </a:p>
        </p:txBody>
      </p:sp>
      <p:pic>
        <p:nvPicPr>
          <p:cNvPr id="21509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4721225"/>
            <a:ext cx="1830388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4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4714875"/>
            <a:ext cx="1868488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214313" y="2273300"/>
            <a:ext cx="3000375" cy="237013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/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sz="2400" b="1" dirty="0"/>
              <a:t> </a:t>
            </a:r>
            <a:r>
              <a:rPr lang="ru-RU" altLang="ru-RU" sz="2800" b="1" dirty="0"/>
              <a:t>в терминах учебных намерений преподавателя </a:t>
            </a:r>
          </a:p>
          <a:p>
            <a:pPr eaLnBrk="1" hangingPunct="1"/>
            <a:endParaRPr lang="ru-RU" altLang="ru-RU" dirty="0"/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6215063" y="2214563"/>
            <a:ext cx="2643187" cy="237013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/>
            <a:r>
              <a:rPr lang="ru-RU" altLang="ru-RU"/>
              <a:t/>
            </a:r>
            <a:br>
              <a:rPr lang="ru-RU" altLang="ru-RU"/>
            </a:br>
            <a:r>
              <a:rPr lang="ru-RU" altLang="ru-RU" sz="2400"/>
              <a:t> </a:t>
            </a:r>
            <a:r>
              <a:rPr lang="ru-RU" altLang="ru-RU" sz="2800" b="1">
                <a:solidFill>
                  <a:srgbClr val="C00000"/>
                </a:solidFill>
              </a:rPr>
              <a:t>в терминах ожидаемого результата</a:t>
            </a:r>
          </a:p>
          <a:p>
            <a:pPr marL="0" lvl="1" algn="ctr" eaLnBrk="1" hangingPunct="1"/>
            <a:endParaRPr lang="ru-RU" altLang="ru-RU" sz="2800" b="1"/>
          </a:p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980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1543</TotalTime>
  <Words>1541</Words>
  <Application>Microsoft Office PowerPoint</Application>
  <PresentationFormat>Экран (4:3)</PresentationFormat>
  <Paragraphs>211</Paragraphs>
  <Slides>28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Аптека</vt:lpstr>
      <vt:lpstr>«Педагогическое целеполагание в процессе проектирования рабочей программы учебного предмета (курса)»</vt:lpstr>
      <vt:lpstr>Презентация PowerPoint</vt:lpstr>
      <vt:lpstr>Какое образование можно назвать хорошим?</vt:lpstr>
      <vt:lpstr>Особенности проектирования рабочих программ учебных предметов (курсов)</vt:lpstr>
      <vt:lpstr>Алгоритм деятельности</vt:lpstr>
      <vt:lpstr>Основные понятия</vt:lpstr>
      <vt:lpstr>Основные понятия</vt:lpstr>
      <vt:lpstr>Пример: формулировка цели и задач</vt:lpstr>
      <vt:lpstr>Проблема формулирования задач изучения учебного предмета (курса)</vt:lpstr>
      <vt:lpstr>Типичные "сбои" при формулировании целей</vt:lpstr>
      <vt:lpstr>Критерии smart</vt:lpstr>
      <vt:lpstr>Правило 1. Цель должна формулироваться в  виде отглагольного существительного или глагола</vt:lpstr>
      <vt:lpstr>Правило 2. Цель должна быть конкретной</vt:lpstr>
      <vt:lpstr>Правило 3. цель должна быть реалистичной</vt:lpstr>
      <vt:lpstr>Правило 4. цель должна быть согласована по времени</vt:lpstr>
      <vt:lpstr>Правило 5. цель должна быть измеримой</vt:lpstr>
      <vt:lpstr>Как учебные цели переводятся в измеримые результаты обучения?</vt:lpstr>
      <vt:lpstr>Что такое результаты обучения?</vt:lpstr>
      <vt:lpstr>Зачем вводятся результаты обучения?</vt:lpstr>
      <vt:lpstr> Пример: Формулировка задачи изучения дисциплины</vt:lpstr>
      <vt:lpstr>Варианты обновления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для самоконтроля</vt:lpstr>
      <vt:lpstr>Вопросы для самоконтроля</vt:lpstr>
      <vt:lpstr>Вопросы, над которыми стоит задуматься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Школа</cp:lastModifiedBy>
  <cp:revision>79</cp:revision>
  <dcterms:created xsi:type="dcterms:W3CDTF">2014-03-29T06:45:17Z</dcterms:created>
  <dcterms:modified xsi:type="dcterms:W3CDTF">2020-05-01T07:59:00Z</dcterms:modified>
</cp:coreProperties>
</file>