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98" r:id="rId1"/>
  </p:sldMasterIdLst>
  <p:notesMasterIdLst>
    <p:notesMasterId r:id="rId43"/>
  </p:notesMasterIdLst>
  <p:handoutMasterIdLst>
    <p:handoutMasterId r:id="rId44"/>
  </p:handoutMasterIdLst>
  <p:sldIdLst>
    <p:sldId id="377" r:id="rId2"/>
    <p:sldId id="272" r:id="rId3"/>
    <p:sldId id="358" r:id="rId4"/>
    <p:sldId id="398" r:id="rId5"/>
    <p:sldId id="399" r:id="rId6"/>
    <p:sldId id="400" r:id="rId7"/>
    <p:sldId id="401" r:id="rId8"/>
    <p:sldId id="364" r:id="rId9"/>
    <p:sldId id="365" r:id="rId10"/>
    <p:sldId id="366" r:id="rId11"/>
    <p:sldId id="320" r:id="rId12"/>
    <p:sldId id="368" r:id="rId13"/>
    <p:sldId id="369" r:id="rId14"/>
    <p:sldId id="370" r:id="rId15"/>
    <p:sldId id="371" r:id="rId16"/>
    <p:sldId id="372" r:id="rId17"/>
    <p:sldId id="316" r:id="rId18"/>
    <p:sldId id="289" r:id="rId19"/>
    <p:sldId id="403" r:id="rId20"/>
    <p:sldId id="348" r:id="rId21"/>
    <p:sldId id="297" r:id="rId22"/>
    <p:sldId id="373" r:id="rId23"/>
    <p:sldId id="374" r:id="rId24"/>
    <p:sldId id="379" r:id="rId25"/>
    <p:sldId id="383" r:id="rId26"/>
    <p:sldId id="380" r:id="rId27"/>
    <p:sldId id="381" r:id="rId28"/>
    <p:sldId id="385" r:id="rId29"/>
    <p:sldId id="390" r:id="rId30"/>
    <p:sldId id="391" r:id="rId31"/>
    <p:sldId id="392" r:id="rId32"/>
    <p:sldId id="384" r:id="rId33"/>
    <p:sldId id="396" r:id="rId34"/>
    <p:sldId id="393" r:id="rId35"/>
    <p:sldId id="394" r:id="rId36"/>
    <p:sldId id="397" r:id="rId37"/>
    <p:sldId id="386" r:id="rId38"/>
    <p:sldId id="387" r:id="rId39"/>
    <p:sldId id="388" r:id="rId40"/>
    <p:sldId id="389" r:id="rId41"/>
    <p:sldId id="360" r:id="rId4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>
        <p:scale>
          <a:sx n="81" d="100"/>
          <a:sy n="81" d="100"/>
        </p:scale>
        <p:origin x="-1080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B29BCB5-AD17-4B6A-AE2D-63A458E8D23A}" type="datetimeFigureOut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8D45E9B-DAA8-4736-AEEF-B7EE91C9A2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7904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9DC4516-429E-4132-87BF-9E00EE7B540E}" type="datetimeFigureOut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CF96729-A807-4AD5-A54A-6AAF774ADA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5176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ru-RU" altLang="ru-RU" smtClean="0"/>
              <a:t>Универсальные учебные действия - способность субъекта к саморазвитию и самосовершенствованию путем сознательного и активного присвоения нового социального опыта; совокупность действий учащегося, обеспечивающих его культурную идентичность, социальную компетентность, толерантность, способность к самостоятельному усвоению новых знаний и умений, включая организацию этого процесса</a:t>
            </a:r>
          </a:p>
          <a:p>
            <a:pPr algn="just" eaLnBrk="1" hangingPunct="1"/>
            <a:endParaRPr lang="ru-RU" altLang="ru-RU" smtClean="0"/>
          </a:p>
          <a:p>
            <a:pPr algn="just" eaLnBrk="1" hangingPunct="1"/>
            <a:r>
              <a:rPr lang="ru-RU" altLang="ru-RU" smtClean="0"/>
              <a:t>  </a:t>
            </a:r>
            <a:r>
              <a:rPr lang="ru-RU" altLang="ru-RU" i="1" smtClean="0"/>
              <a:t>Овладение учащимися универсальными учебными действиями создаѐт возможность самостоятельного успешного усвоения новых знаний, умений и компетентностей, включая организацию усвоения, т.е. умения учиться</a:t>
            </a:r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1D34B4-00AD-4714-8933-146A002F97DF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35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О технологии развития информационно-интеллектуальной компетентности: </a:t>
            </a:r>
            <a:r>
              <a:rPr lang="en-US" altLang="ru-RU" smtClean="0"/>
              <a:t>http://www.prosv.ru/umk/perspektiva/info.aspx?ob_no=27581</a:t>
            </a:r>
            <a:r>
              <a:rPr lang="ru-RU" altLang="ru-RU" smtClean="0"/>
              <a:t>/</a:t>
            </a:r>
          </a:p>
          <a:p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E97F21-5D93-4A12-A803-9336EA3E899C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798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2A1C30-BB65-42D7-B6B1-1D1FC363FFD7}" type="slidenum">
              <a:t>28</a:t>
            </a:fld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>
            <a:noAutofit/>
          </a:bodyPr>
          <a:lstStyle/>
          <a:p>
            <a:pPr marL="0" marR="0" lvl="0" indent="0" algn="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55B4D95-CCC8-4362-8C7F-9745E3B1FA86}" type="slidenum">
              <a:t>28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Rectangle 4"/>
          <p:cNvSpPr txBox="1">
            <a:spLocks noGrp="1"/>
          </p:cNvSpPr>
          <p:nvPr>
            <p:ph type="body" sz="quarter" idx="1"/>
          </p:nvPr>
        </p:nvSpPr>
        <p:spPr/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546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3EF3E53-3598-4EC0-8EFA-7E5A4848AD9A}" type="slidenum">
              <a:t>29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3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372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D6CAD72-06D2-49D5-A22F-00CBDBF45C0B}" type="slidenum">
              <a:t>30</a:t>
            </a:fld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ru-RU"/>
              <a:t>Спектр технологий, встречающийся в научной, методической литературе, в материалах школ и педагогов от10 до 300 различных названий. Это связано и с трактовкой понятия технология. Например под определение технолгии в самом общем виде</a:t>
            </a:r>
            <a:r>
              <a:rPr lang="ru-RU" b="1" i="1"/>
              <a:t> «</a:t>
            </a:r>
            <a:r>
              <a:rPr lang="ru-RU"/>
              <a:t>педагогическая технология — это воспроизводимый способ организации учебного процесса с четкой ориентацией на диагностично заданную цель», подходят любые целенаправленные педагогические действия, отдельные приемы. </a:t>
            </a:r>
            <a:r>
              <a:rPr lang="ru-RU" b="1"/>
              <a:t>Например «технологии …»</a:t>
            </a:r>
            <a:r>
              <a:rPr lang="ru-RU"/>
              <a:t> .</a:t>
            </a:r>
          </a:p>
          <a:p>
            <a:pPr lvl="0">
              <a:spcBef>
                <a:spcPts val="0"/>
              </a:spcBef>
            </a:pPr>
            <a:r>
              <a:rPr lang="ru-RU"/>
              <a:t>Или наборот, при расплывчатости понятия, в спектр технологий попадают более широкие …,  подходы, например, «развивающее обучение».</a:t>
            </a:r>
          </a:p>
          <a:p>
            <a:pPr lvl="0">
              <a:spcBef>
                <a:spcPts val="0"/>
              </a:spcBef>
            </a:pPr>
            <a:r>
              <a:rPr lang="ru-RU"/>
              <a:t>Пытаясь найти некий «государственный перечень» технологий, рекомендуемых в школе, я нашла лишь</a:t>
            </a:r>
          </a:p>
          <a:p>
            <a:pPr lvl="0">
              <a:spcBef>
                <a:spcPts val="0"/>
              </a:spcBef>
            </a:pPr>
            <a:endParaRPr lang="ru-RU"/>
          </a:p>
        </p:txBody>
      </p:sp>
      <p:sp>
        <p:nvSpPr>
          <p:cNvPr id="5" name="Номер слайда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D668CB0-9EF4-4892-9178-9A3E2781EF30}" type="slidenum">
              <a:t>30</a:t>
            </a:fld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6924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ru-RU">
                <a:latin typeface="Arial" pitchFamily="34"/>
              </a:rPr>
              <a:t>Часто, исследователи объединяют исследовательские и проектные технологии. В этом случае, описание данного метода объединяет вышеназванные подходы.</a:t>
            </a:r>
          </a:p>
          <a:p>
            <a:pPr lvl="0"/>
            <a:endParaRPr lang="ru-RU">
              <a:latin typeface="Arial" pitchFamily="34"/>
            </a:endParaRPr>
          </a:p>
        </p:txBody>
      </p:sp>
      <p:sp>
        <p:nvSpPr>
          <p:cNvPr id="4" name="Номер слайда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2474C7A-64FC-4B09-AD49-7197B679E9E9}" type="slidenum">
              <a:t>33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707007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2244846-63BF-43FD-A571-FDEF9FEDF312}" type="slidenum">
              <a:t>35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Rectangle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/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734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FFD4-5652-4767-AA22-C441E28A3072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959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0F79-BD4F-4F71-871C-DADDFBF0601E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24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EE15-5B1D-4626-9E26-DE60EB9C79EE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09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1D2F-C98D-461D-8520-60E71130446C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41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5F187BB-EB42-4973-8108-1039EEE1ABEB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94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C1-07E7-46CE-BD4D-803A40CCC650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6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1087-2093-46ED-80DD-B57925DA0BA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60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EF3928F-6A83-4C93-A36D-60F2EFA718F5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06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C038-2EBF-4E11-97BE-A953678E6045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64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EE0F-C015-4081-928C-E8179E40D797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9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A358-440B-44C9-943B-EE88A5D6669F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95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239B335-F5C8-4EDF-B1E2-6347D416EBE4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77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9" r:id="rId1"/>
    <p:sldLayoutId id="2147484800" r:id="rId2"/>
    <p:sldLayoutId id="2147484801" r:id="rId3"/>
    <p:sldLayoutId id="2147484802" r:id="rId4"/>
    <p:sldLayoutId id="2147484803" r:id="rId5"/>
    <p:sldLayoutId id="2147484804" r:id="rId6"/>
    <p:sldLayoutId id="2147484805" r:id="rId7"/>
    <p:sldLayoutId id="2147484806" r:id="rId8"/>
    <p:sldLayoutId id="2147484807" r:id="rId9"/>
    <p:sldLayoutId id="2147484808" r:id="rId10"/>
    <p:sldLayoutId id="2147484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5%D0%B4%D0%B0%D0%B3%D0%BE%D0%B3%D0%B8%D0%BA%D0%B0" TargetMode="External"/><Relationship Id="rId2" Type="http://schemas.openxmlformats.org/officeDocument/2006/relationships/hyperlink" Target="https://ru.wikipedia.org/wiki/%D0%A2%D0%B0%D0%BA%D1%81%D0%BE%D0%BD%D0%BE%D0%BC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hyperlink" Target="https://ru.wikipedia.org/wiki/%D0%9F%D0%B5%D0%B4%D0%B0%D0%B3%D0%BE%D0%B3" TargetMode="External"/><Relationship Id="rId4" Type="http://schemas.openxmlformats.org/officeDocument/2006/relationships/hyperlink" Target="https://ru.wikipedia.org/wiki/%D0%91%D0%BB%D1%83%D0%BC,_%D0%91%D0%B5%D0%BD%D0%B4%D0%B6%D0%B0%D0%BC%D0%B8%D0%B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F:\&#1082;&#1086;&#1085;&#1089;&#1090;&#1088;&#1091;&#1082;&#1090;&#1086;&#1088;%20&#1091;&#1088;&#1086;&#1082;&#1072;\&#1087;&#1088;&#1077;&#1076;&#1084;&#1077;&#1090;&#1085;&#1099;&#1077;%20&#1088;&#1077;&#1079;&#1091;&#1083;&#1100;&#1090;&#1072;&#1090;&#1099;.doc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F:\&#1082;&#1086;&#1085;&#1089;&#1090;&#1088;&#1091;&#1082;&#1090;&#1086;&#1088;%20&#1091;&#1088;&#1086;&#1082;&#1072;\&#1083;&#1080;&#1095;&#1085;&#1086;&#1089;&#1090;&#1085;&#1099;&#1077;%20&#1088;&#1077;&#1079;&#1091;&#1083;&#1100;&#1090;&#1072;&#1090;&#1099;.docx" TargetMode="External"/><Relationship Id="rId4" Type="http://schemas.openxmlformats.org/officeDocument/2006/relationships/hyperlink" Target="file:///F:\&#1082;&#1086;&#1085;&#1089;&#1090;&#1088;&#1091;&#1082;&#1090;&#1086;&#1088;%20&#1091;&#1088;&#1086;&#1082;&#1072;\&#1052;&#1077;&#1090;&#1072;&#1087;&#1088;&#1077;&#1076;&#1084;&#1077;&#1090;&#1085;&#1099;&#1077;%20&#1088;&#1077;&#1079;&#1091;&#1083;&#1100;&#1090;&#1072;&#1090;&#1099;.docx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fgosreestr.ru/registry/primernaya-osnovnayaobrazovatelnaya-programma-osnovnogo-obshhego-obrazovaniya-3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fgosreestr.ru/registry/primernaya-osnovnayaobrazovatelnaya-programma-osnovnogo-obshhego-obrazovaniya-3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journal.ru/content/elena-blinova-kak-sdelat-khoroshuyu-masterskuyu-urok-4-prodolzhenie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sv.ru/umk/perspektiva/info.aspx?ob_no=20077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festival.1september.ru/articles/598655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72;&#1082;&#1090;&#1080;&#1082;&#1091;&#1084;%202%20&#1086;&#1089;&#1085;%20&#1101;&#1090;&#1072;&#1087;.docx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distant.ioso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Проектирование современного урока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 dirty="0">
              <a:latin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228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10" y="-31754"/>
            <a:ext cx="7772400" cy="1609344"/>
          </a:xfrm>
        </p:spPr>
        <p:txBody>
          <a:bodyPr/>
          <a:lstStyle/>
          <a:p>
            <a:r>
              <a:rPr lang="ru-RU" dirty="0" smtClean="0"/>
              <a:t>Опыт создания «Конструктора задач»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510" y="1268760"/>
            <a:ext cx="8218481" cy="4752528"/>
          </a:xfrm>
        </p:spPr>
        <p:txBody>
          <a:bodyPr/>
          <a:lstStyle/>
          <a:p>
            <a:r>
              <a:rPr lang="ru-RU" b="1" dirty="0">
                <a:hlinkClick r:id="rId2" tooltip="Таксономия"/>
              </a:rPr>
              <a:t>Таксономия</a:t>
            </a:r>
            <a:r>
              <a:rPr lang="ru-RU" b="1" dirty="0"/>
              <a:t> </a:t>
            </a:r>
            <a:r>
              <a:rPr lang="ru-RU" b="1" dirty="0" err="1"/>
              <a:t>Блума</a:t>
            </a:r>
            <a:r>
              <a:rPr lang="ru-RU" dirty="0"/>
              <a:t> — вариант классификации </a:t>
            </a:r>
            <a:r>
              <a:rPr lang="ru-RU" dirty="0">
                <a:hlinkClick r:id="rId3" tooltip="Педагогика"/>
              </a:rPr>
              <a:t>педагогических целей</a:t>
            </a:r>
            <a:r>
              <a:rPr lang="ru-RU" dirty="0"/>
              <a:t>. Предложена группой учёных под руководством </a:t>
            </a:r>
            <a:r>
              <a:rPr lang="ru-RU" dirty="0">
                <a:hlinkClick r:id="rId4" tooltip="Блум, Бенджамин"/>
              </a:rPr>
              <a:t>Бенджамина </a:t>
            </a:r>
            <a:r>
              <a:rPr lang="ru-RU" dirty="0" err="1">
                <a:hlinkClick r:id="rId4" tooltip="Блум, Бенджамин"/>
              </a:rPr>
              <a:t>Блума</a:t>
            </a:r>
            <a:r>
              <a:rPr lang="ru-RU" dirty="0"/>
              <a:t> в 1956 году, написавшего в том же году книгу «Таксономия образовательных целей: сфера познания».</a:t>
            </a:r>
          </a:p>
          <a:p>
            <a:r>
              <a:rPr lang="ru-RU" dirty="0">
                <a:hlinkClick r:id="rId2" tooltip="Таксономия"/>
              </a:rPr>
              <a:t>Таксономия</a:t>
            </a:r>
            <a:r>
              <a:rPr lang="ru-RU" dirty="0"/>
              <a:t> </a:t>
            </a:r>
            <a:r>
              <a:rPr lang="ru-RU" dirty="0" err="1"/>
              <a:t>Блума</a:t>
            </a:r>
            <a:r>
              <a:rPr lang="ru-RU" dirty="0"/>
              <a:t> предлагает классификацию задач, устанавливаемых </a:t>
            </a:r>
            <a:r>
              <a:rPr lang="ru-RU" dirty="0">
                <a:hlinkClick r:id="rId5" tooltip="Педагог"/>
              </a:rPr>
              <a:t>педагогами</a:t>
            </a:r>
            <a:r>
              <a:rPr lang="ru-RU" dirty="0"/>
              <a:t> ученикам, и, соответственно, целей обучения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36342"/>
            <a:ext cx="9006787" cy="360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5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sz="3600" i="1" dirty="0" err="1">
                <a:solidFill>
                  <a:schemeClr val="tx1"/>
                </a:solidFill>
                <a:latin typeface="+mj-lt"/>
              </a:rPr>
              <a:t>Активное</a:t>
            </a:r>
            <a:r>
              <a:rPr sz="3600" i="1" dirty="0">
                <a:solidFill>
                  <a:schemeClr val="tx1"/>
                </a:solidFill>
                <a:latin typeface="+mj-lt"/>
              </a:rPr>
              <a:t> </a:t>
            </a:r>
            <a:r>
              <a:rPr sz="3600" i="1" dirty="0" err="1" smtClean="0">
                <a:solidFill>
                  <a:schemeClr val="tx1"/>
                </a:solidFill>
                <a:latin typeface="+mj-lt"/>
              </a:rPr>
              <a:t>целеполагание</a:t>
            </a:r>
            <a:r>
              <a:rPr lang="ru-RU" sz="3600" i="1" dirty="0">
                <a:solidFill>
                  <a:schemeClr val="tx1"/>
                </a:solidFill>
              </a:rPr>
              <a:t> </a:t>
            </a:r>
            <a:r>
              <a:rPr lang="ru-RU" sz="3600" i="1" dirty="0" smtClean="0">
                <a:solidFill>
                  <a:schemeClr val="tx1"/>
                </a:solidFill>
              </a:rPr>
              <a:t>(ФГОС)</a:t>
            </a:r>
            <a:r>
              <a:rPr sz="3600" i="1" dirty="0">
                <a:solidFill>
                  <a:schemeClr val="tx1"/>
                </a:solidFill>
                <a:latin typeface="+mj-lt"/>
              </a:rPr>
              <a:t/>
            </a:r>
            <a:br>
              <a:rPr sz="3600" i="1" dirty="0">
                <a:solidFill>
                  <a:schemeClr val="tx1"/>
                </a:solidFill>
                <a:latin typeface="+mj-lt"/>
              </a:rPr>
            </a:br>
            <a:endParaRPr sz="3600" i="1" dirty="0">
              <a:latin typeface="+mj-lt"/>
            </a:endParaRPr>
          </a:p>
        </p:txBody>
      </p:sp>
      <p:sp>
        <p:nvSpPr>
          <p:cNvPr id="38915" name="Объект 2"/>
          <p:cNvSpPr txBox="1">
            <a:spLocks noGrp="1"/>
          </p:cNvSpPr>
          <p:nvPr>
            <p:ph idx="1"/>
          </p:nvPr>
        </p:nvSpPr>
        <p:spPr>
          <a:xfrm>
            <a:off x="1" y="620688"/>
            <a:ext cx="9144000" cy="64802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0"/>
              </a:spcBef>
              <a:buSzTx/>
            </a:pPr>
            <a:r>
              <a:rPr altLang="ru-RU" sz="2800" dirty="0" smtClean="0">
                <a:solidFill>
                  <a:schemeClr val="tx1"/>
                </a:solidFill>
              </a:rPr>
              <a:t>Формулировка цели учителем (присвоение целей учащимися) или активное самостоятельное целеполагание и  фиксация </a:t>
            </a:r>
            <a:r>
              <a:rPr altLang="ru-RU" sz="2800" dirty="0" err="1" smtClean="0">
                <a:solidFill>
                  <a:schemeClr val="tx1"/>
                </a:solidFill>
              </a:rPr>
              <a:t>цели</a:t>
            </a:r>
            <a:r>
              <a:rPr altLang="ru-RU" sz="2800" dirty="0" smtClean="0">
                <a:solidFill>
                  <a:schemeClr val="tx1"/>
                </a:solidFill>
              </a:rPr>
              <a:t> </a:t>
            </a:r>
            <a:r>
              <a:rPr altLang="ru-RU" sz="2800" dirty="0" err="1" smtClean="0">
                <a:solidFill>
                  <a:schemeClr val="tx1"/>
                </a:solidFill>
              </a:rPr>
              <a:t>урока</a:t>
            </a:r>
            <a:r>
              <a:rPr lang="ru-RU" altLang="ru-RU" sz="2800" dirty="0" smtClean="0">
                <a:solidFill>
                  <a:schemeClr val="tx1"/>
                </a:solidFill>
              </a:rPr>
              <a:t>. </a:t>
            </a:r>
            <a:r>
              <a:rPr altLang="ru-RU" sz="2800" dirty="0" err="1" smtClean="0">
                <a:solidFill>
                  <a:schemeClr val="tx1"/>
                </a:solidFill>
              </a:rPr>
              <a:t>Использование</a:t>
            </a:r>
            <a:r>
              <a:rPr altLang="ru-RU" sz="2800" dirty="0" smtClean="0">
                <a:solidFill>
                  <a:schemeClr val="tx1"/>
                </a:solidFill>
              </a:rPr>
              <a:t> </a:t>
            </a:r>
            <a:r>
              <a:rPr altLang="ru-RU" sz="2800" dirty="0" err="1" smtClean="0">
                <a:solidFill>
                  <a:schemeClr val="tx1"/>
                </a:solidFill>
              </a:rPr>
              <a:t>приемов</a:t>
            </a:r>
            <a:r>
              <a:rPr altLang="ru-RU" sz="2800" dirty="0" smtClean="0">
                <a:solidFill>
                  <a:schemeClr val="tx1"/>
                </a:solidFill>
              </a:rPr>
              <a:t> </a:t>
            </a:r>
            <a:r>
              <a:rPr altLang="ru-RU" sz="2800" dirty="0" err="1" smtClean="0">
                <a:solidFill>
                  <a:schemeClr val="tx1"/>
                </a:solidFill>
              </a:rPr>
              <a:t>мотивации</a:t>
            </a:r>
            <a:r>
              <a:rPr lang="ru-RU" altLang="ru-RU" sz="2800" dirty="0" smtClean="0">
                <a:solidFill>
                  <a:schemeClr val="tx1"/>
                </a:solidFill>
              </a:rPr>
              <a:t>.</a:t>
            </a:r>
            <a:endParaRPr lang="ru-RU" altLang="ru-RU" sz="2800" dirty="0" smtClean="0"/>
          </a:p>
          <a:p>
            <a:pPr>
              <a:spcBef>
                <a:spcPct val="0"/>
              </a:spcBef>
              <a:buSzTx/>
            </a:pPr>
            <a:r>
              <a:rPr lang="ru-RU" sz="2800" dirty="0" smtClean="0"/>
              <a:t>Новые </a:t>
            </a:r>
            <a:r>
              <a:rPr lang="ru-RU" sz="2800" dirty="0"/>
              <a:t>идеи стандарта (язык психологии, а не педагогики) позволяют не дробить цели на «глобальные» и «локальные», а формулировать цели, используя </a:t>
            </a:r>
            <a:r>
              <a:rPr lang="ru-RU" sz="2800" b="1" dirty="0"/>
              <a:t>«язык результатов», </a:t>
            </a:r>
            <a:r>
              <a:rPr lang="ru-RU" sz="2800" dirty="0"/>
              <a:t>заявленных во ФГОС: предметных, метапредметных, личностных.</a:t>
            </a:r>
          </a:p>
          <a:p>
            <a:pPr fontAlgn="base"/>
            <a:r>
              <a:rPr lang="ru-RU" sz="2800" dirty="0"/>
              <a:t>Цели формулируются через </a:t>
            </a:r>
            <a:r>
              <a:rPr lang="ru-RU" sz="2800" b="1" dirty="0"/>
              <a:t>деятельность учащихся</a:t>
            </a:r>
            <a:r>
              <a:rPr lang="ru-RU" sz="2800" dirty="0"/>
              <a:t>, где языке </a:t>
            </a:r>
          </a:p>
          <a:p>
            <a:pPr marL="0" indent="0" algn="ctr" fontAlgn="base">
              <a:buNone/>
            </a:pPr>
            <a:r>
              <a:rPr lang="ru-RU" sz="2800" dirty="0"/>
              <a:t>цель = планируемый результат: «ученик научится/учится…» или «обучающийся сможет/осваивает»:</a:t>
            </a:r>
            <a:r>
              <a:rPr lang="ru-RU" sz="2800" b="1" dirty="0"/>
              <a:t> </a:t>
            </a:r>
            <a:r>
              <a:rPr lang="ru-RU" sz="2800" dirty="0"/>
              <a:t>(на языке </a:t>
            </a:r>
            <a:r>
              <a:rPr lang="ru-RU" sz="2800" u="sng" dirty="0">
                <a:hlinkClick r:id="rId3" action="ppaction://hlinkfile"/>
              </a:rPr>
              <a:t>предметных</a:t>
            </a:r>
            <a:r>
              <a:rPr lang="ru-RU" sz="2800" dirty="0"/>
              <a:t>, </a:t>
            </a:r>
            <a:r>
              <a:rPr lang="ru-RU" sz="2800" u="sng" dirty="0">
                <a:hlinkClick r:id="rId4" action="ppaction://hlinkfile"/>
              </a:rPr>
              <a:t>метапредметных</a:t>
            </a:r>
            <a:r>
              <a:rPr lang="ru-RU" sz="2800" dirty="0"/>
              <a:t> и </a:t>
            </a:r>
            <a:r>
              <a:rPr lang="ru-RU" sz="2800" u="sng" dirty="0">
                <a:hlinkClick r:id="rId5" action="ppaction://hlinkfile"/>
              </a:rPr>
              <a:t>личностных</a:t>
            </a:r>
            <a:r>
              <a:rPr lang="ru-RU" sz="2800" dirty="0"/>
              <a:t> результатов из Основной образовательной программы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Цели обладают </a:t>
            </a:r>
            <a:r>
              <a:rPr lang="ru-RU" sz="2800" dirty="0"/>
              <a:t>свойствами </a:t>
            </a:r>
            <a:r>
              <a:rPr lang="ru-RU" sz="2800" b="1" dirty="0" err="1"/>
              <a:t>диагностичности</a:t>
            </a:r>
            <a:r>
              <a:rPr lang="ru-RU" sz="2800" b="1" dirty="0"/>
              <a:t> и </a:t>
            </a:r>
            <a:r>
              <a:rPr lang="ru-RU" sz="2800" b="1" dirty="0" err="1" smtClean="0"/>
              <a:t>операционности</a:t>
            </a:r>
            <a:r>
              <a:rPr lang="ru-RU" sz="2800" b="1" dirty="0"/>
              <a:t>:</a:t>
            </a:r>
          </a:p>
          <a:p>
            <a:pPr lvl="1"/>
            <a:r>
              <a:rPr lang="ru-RU" sz="2600" dirty="0" err="1"/>
              <a:t>Диагностичность</a:t>
            </a:r>
            <a:r>
              <a:rPr lang="ru-RU" sz="2600" dirty="0"/>
              <a:t> цели означает, что имеются средства и возможности проверить, достигнута ли цель.</a:t>
            </a:r>
          </a:p>
          <a:p>
            <a:pPr lvl="1"/>
            <a:r>
              <a:rPr lang="ru-RU" sz="2600" dirty="0" err="1"/>
              <a:t>Операционность</a:t>
            </a:r>
            <a:r>
              <a:rPr lang="ru-RU" sz="2600" dirty="0"/>
              <a:t> означает, что в формулировке цели имеется указание на средства её достижения (сформировать умение записи и чтения десятичных дробей).</a:t>
            </a:r>
          </a:p>
          <a:p>
            <a:pPr fontAlgn="base"/>
            <a:endParaRPr lang="ru-RU" sz="2800" dirty="0"/>
          </a:p>
          <a:p>
            <a:pPr marL="0" indent="0"/>
            <a:endParaRPr altLang="ru-RU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72400" cy="1609344"/>
          </a:xfrm>
        </p:spPr>
        <p:txBody>
          <a:bodyPr/>
          <a:lstStyle/>
          <a:p>
            <a:r>
              <a:rPr lang="ru-RU" dirty="0" smtClean="0"/>
              <a:t>Предметные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25976"/>
            <a:ext cx="8350696" cy="468741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600" b="1" u="sng" dirty="0"/>
              <a:t>Предметные результаты, </a:t>
            </a:r>
            <a:r>
              <a:rPr lang="ru-RU" sz="1600" u="sng" dirty="0"/>
              <a:t>подробнее </a:t>
            </a:r>
            <a:r>
              <a:rPr lang="ru-RU" sz="1600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http://fgosreestr.ru/registry/primernaya-osnovnayaobrazovatelnaya-programma-osnovnogo-obshhego-obrazovaniya-3/</a:t>
            </a:r>
            <a:endParaRPr lang="ru-RU" sz="16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1600" b="1" dirty="0"/>
              <a:t>Предметные результаты освоения основной образовательной программы </a:t>
            </a:r>
            <a:r>
              <a:rPr lang="ru-RU" sz="1600" dirty="0"/>
              <a:t>представлены в соответствии с группами результатов учебных предметов, раскрывают и детализируют </a:t>
            </a:r>
            <a:r>
              <a:rPr lang="ru-RU" sz="1600" dirty="0" smtClean="0"/>
              <a:t>их</a:t>
            </a:r>
            <a:endParaRPr lang="ru-RU" sz="1600" dirty="0"/>
          </a:p>
          <a:p>
            <a:pPr marL="0" indent="0">
              <a:buNone/>
            </a:pPr>
            <a:r>
              <a:rPr lang="ru-RU" sz="1400" dirty="0" smtClean="0"/>
              <a:t>Например, </a:t>
            </a:r>
            <a:r>
              <a:rPr lang="ru-RU" sz="1400" b="1" dirty="0" smtClean="0"/>
              <a:t>Русский </a:t>
            </a:r>
            <a:r>
              <a:rPr lang="ru-RU" sz="1400" b="1" dirty="0"/>
              <a:t>язык</a:t>
            </a:r>
            <a:endParaRPr lang="ru-RU" sz="1400" dirty="0"/>
          </a:p>
          <a:p>
            <a:r>
              <a:rPr lang="ru-RU" sz="1400" b="1" dirty="0"/>
              <a:t>Выпускник научится:</a:t>
            </a:r>
            <a:endParaRPr lang="ru-RU" sz="1400" dirty="0"/>
          </a:p>
          <a:p>
            <a:pPr lvl="0"/>
            <a:r>
              <a:rPr lang="ru-RU" sz="1400" dirty="0"/>
              <a:t>владеть навыками работы с учебной книгой, словарями и другими информационными источниками, включая СМИ и ресурсы Интернета;</a:t>
            </a:r>
          </a:p>
          <a:p>
            <a:pPr lvl="0"/>
            <a:r>
              <a:rPr lang="ru-RU" sz="1400" dirty="0"/>
              <a:t>владеть навыками различных видов чтения (изучающим, ознакомительным, просмотровым) и информационной переработки прочитанного материала;</a:t>
            </a:r>
          </a:p>
          <a:p>
            <a:pPr lvl="0"/>
            <a:r>
              <a:rPr lang="ru-RU" sz="1400" dirty="0"/>
              <a:t>владеть различными видами </a:t>
            </a:r>
            <a:r>
              <a:rPr lang="ru-RU" sz="1400" dirty="0" err="1"/>
              <a:t>аудирования</a:t>
            </a:r>
            <a:r>
              <a:rPr lang="ru-RU" sz="1400" dirty="0"/>
              <a:t> (с полным пониманием, с пониманием основного содержания, с выборочным извлечением информации) и информационной переработки текстов различных функциональных разновидностей языка;</a:t>
            </a:r>
          </a:p>
          <a:p>
            <a:pPr lvl="0"/>
            <a:r>
              <a:rPr lang="ru-RU" sz="1400" dirty="0"/>
              <a:t>адекватно понимать, интерпретировать и комментировать тексты различных функционально-смысловых типов речи (повествование, описание, рассуждение) и функциональных разновидностей языка;</a:t>
            </a:r>
          </a:p>
          <a:p>
            <a:pPr lvl="0"/>
            <a:r>
              <a:rPr lang="ru-RU" sz="1400" dirty="0"/>
              <a:t>участвовать в диалогическом и </a:t>
            </a:r>
            <a:r>
              <a:rPr lang="ru-RU" sz="1400" dirty="0" err="1"/>
              <a:t>полилогическом</a:t>
            </a:r>
            <a:r>
              <a:rPr lang="ru-RU" sz="1400" dirty="0"/>
              <a:t> общении, создавать устные монологические высказывания разной коммуникативной направленности в зависимости от целей, сферы и ситуации общения с соблюдением норм современного русского литературного языка и речевого этикета;</a:t>
            </a:r>
          </a:p>
          <a:p>
            <a:pPr lvl="0"/>
            <a:r>
              <a:rPr lang="ru-RU" sz="1400" dirty="0"/>
              <a:t>создавать и редактировать письменные тексты разных стилей и жанров с соблюдением норм современного русского литературного языка и речевого </a:t>
            </a:r>
            <a:r>
              <a:rPr lang="ru-RU" sz="1400" dirty="0" smtClean="0"/>
              <a:t>этикета и т.д.</a:t>
            </a:r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4724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772400" cy="1609344"/>
          </a:xfrm>
        </p:spPr>
        <p:txBody>
          <a:bodyPr/>
          <a:lstStyle/>
          <a:p>
            <a:r>
              <a:rPr lang="ru-RU" dirty="0" smtClean="0"/>
              <a:t>Метапредметные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04864"/>
            <a:ext cx="7916416" cy="4392488"/>
          </a:xfrm>
        </p:spPr>
        <p:txBody>
          <a:bodyPr>
            <a:normAutofit fontScale="85000" lnSpcReduction="20000"/>
          </a:bodyPr>
          <a:lstStyle/>
          <a:p>
            <a:r>
              <a:rPr lang="ru-RU" sz="1600" b="1" u="sng" dirty="0"/>
              <a:t>Метапредметные результаты освоения ООП</a:t>
            </a:r>
            <a:r>
              <a:rPr lang="ru-RU" sz="1600" u="sng" dirty="0"/>
              <a:t> подробнее </a:t>
            </a:r>
            <a:r>
              <a:rPr lang="ru-RU" sz="1600" u="sng" dirty="0" smtClean="0"/>
              <a:t> </a:t>
            </a:r>
            <a:r>
              <a:rPr lang="ru-RU" sz="16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</a:t>
            </a:r>
            <a:r>
              <a:rPr lang="ru-RU" sz="16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://fgosreestr.ru/registry/primernaya-osnovnayaobrazovatelnaya-programma-osnovnogo-obshhego-obrazovaniya-3/</a:t>
            </a:r>
            <a:endParaRPr lang="ru-RU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/>
              <a:t>Метапредметные результаты включают </a:t>
            </a:r>
            <a:r>
              <a:rPr lang="ru-RU" sz="1600" b="1" i="1" dirty="0"/>
              <a:t>освоенные обучающимися </a:t>
            </a:r>
            <a:r>
              <a:rPr lang="ru-RU" sz="1600" b="1" i="1" dirty="0" err="1"/>
              <a:t>межпредметные</a:t>
            </a:r>
            <a:r>
              <a:rPr lang="ru-RU" sz="1600" b="1" i="1" dirty="0"/>
              <a:t> понятия и универсальные учебные действия</a:t>
            </a:r>
            <a:r>
              <a:rPr lang="ru-RU" sz="1600" dirty="0"/>
              <a:t> (регулятивные, познавательные,	коммуникативные).</a:t>
            </a:r>
          </a:p>
          <a:p>
            <a:pPr marL="0" indent="0">
              <a:buNone/>
            </a:pPr>
            <a:r>
              <a:rPr lang="ru-RU" sz="1800" b="1" dirty="0"/>
              <a:t>Регулятивные УУД</a:t>
            </a:r>
            <a:endParaRPr lang="ru-RU" sz="1800" dirty="0"/>
          </a:p>
          <a:p>
            <a:pPr lvl="0"/>
            <a:r>
              <a:rPr lang="ru-RU" sz="1600" dirty="0"/>
              <a:t>Умение самостоятельно определять цели обучения, ставить и формулировать новые задачи в учебе и познавательной деятельности, развивать мотивы и интересы своей познавательной деятельности. Обучающийся сможет:</a:t>
            </a:r>
          </a:p>
          <a:p>
            <a:pPr lvl="0"/>
            <a:r>
              <a:rPr lang="ru-RU" sz="1600" dirty="0"/>
              <a:t>анализировать существующие и планировать будущие образовательные результаты;</a:t>
            </a:r>
          </a:p>
          <a:p>
            <a:pPr lvl="0"/>
            <a:r>
              <a:rPr lang="ru-RU" sz="1600" dirty="0"/>
              <a:t>идентифицировать собственные проблемы и определять главную проблему;</a:t>
            </a:r>
          </a:p>
          <a:p>
            <a:pPr lvl="0"/>
            <a:r>
              <a:rPr lang="ru-RU" sz="1600" dirty="0"/>
              <a:t>выдвигать версии решения проблемы, формулировать гипотезы, предвосхищать конечный результат;</a:t>
            </a:r>
          </a:p>
          <a:p>
            <a:pPr lvl="0"/>
            <a:r>
              <a:rPr lang="ru-RU" sz="1600" dirty="0"/>
              <a:t>ставить цель деятельности на основе определенной проблемы и существующих возможностей;</a:t>
            </a:r>
          </a:p>
          <a:p>
            <a:pPr lvl="0"/>
            <a:r>
              <a:rPr lang="ru-RU" sz="1600" dirty="0"/>
              <a:t>формулировать учебные задачи как шаги достижения поставленной цели деятельности;</a:t>
            </a:r>
          </a:p>
          <a:p>
            <a:pPr lvl="0"/>
            <a:r>
              <a:rPr lang="ru-RU" sz="1600" dirty="0"/>
              <a:t>обосновывать целевые ориентиры и приоритеты ссылками на ценности, указывая и обосновывая логическую последовательность </a:t>
            </a:r>
            <a:r>
              <a:rPr lang="ru-RU" sz="1600" dirty="0" smtClean="0"/>
              <a:t>шагов и т.д.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8653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7099176" cy="6336704"/>
          </a:xfrm>
        </p:spPr>
        <p:txBody>
          <a:bodyPr>
            <a:normAutofit lnSpcReduction="10000"/>
          </a:bodyPr>
          <a:lstStyle/>
          <a:p>
            <a:r>
              <a:rPr lang="ru-RU" sz="1800" b="1" dirty="0"/>
              <a:t>Познавательные УУД</a:t>
            </a:r>
            <a:endParaRPr lang="ru-RU" sz="1800" dirty="0"/>
          </a:p>
          <a:p>
            <a:pPr lvl="0"/>
            <a:r>
              <a:rPr lang="ru-RU" sz="1400" dirty="0"/>
              <a:t>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классификации, устанавливать причинно-следственные связи, строить логическое рассуждение, умозаключение (индуктивное, дедуктивное, по аналогии) и делать выводы. Обучающийся сможет:</a:t>
            </a:r>
          </a:p>
          <a:p>
            <a:pPr lvl="0"/>
            <a:r>
              <a:rPr lang="ru-RU" sz="1400" dirty="0"/>
              <a:t>подбирать слова, соподчиненные ключевому слову, определяющие его признаки и свойства;</a:t>
            </a:r>
          </a:p>
          <a:p>
            <a:pPr lvl="0"/>
            <a:r>
              <a:rPr lang="ru-RU" sz="1400" dirty="0"/>
              <a:t>выстраивать логическую цепочку, состоящую из ключевого слова и соподчиненных ему слов;</a:t>
            </a:r>
          </a:p>
          <a:p>
            <a:pPr lvl="0"/>
            <a:r>
              <a:rPr lang="ru-RU" sz="1400" dirty="0"/>
              <a:t>выделять общий признак двух или нескольких предметов или явлений и объяснять их сходство;</a:t>
            </a:r>
          </a:p>
          <a:p>
            <a:pPr lvl="0"/>
            <a:r>
              <a:rPr lang="ru-RU" sz="1400" dirty="0"/>
              <a:t>объединять предметы и явления в группы по определенным признакам, сравнивать, классифицировать и обобщать факты и явления;</a:t>
            </a:r>
          </a:p>
          <a:p>
            <a:pPr lvl="0"/>
            <a:r>
              <a:rPr lang="ru-RU" sz="1400" dirty="0"/>
              <a:t>выделять явление из общего ряда других явлений;</a:t>
            </a:r>
          </a:p>
          <a:p>
            <a:pPr lvl="0"/>
            <a:r>
              <a:rPr lang="ru-RU" sz="1400" dirty="0"/>
              <a:t>определять обстоятельства, которые предшествовали возникновению связи между явлениями, из этих обстоятельств выделять определяющие, способные быть причиной данного явления, выявлять причины и следствия явлений;</a:t>
            </a:r>
          </a:p>
          <a:p>
            <a:pPr lvl="0"/>
            <a:r>
              <a:rPr lang="ru-RU" sz="1400" dirty="0"/>
              <a:t>строить рассуждение от общих закономерностей к частным явлениям и от частных явлений к общим закономерностям;</a:t>
            </a:r>
          </a:p>
          <a:p>
            <a:pPr lvl="0"/>
            <a:r>
              <a:rPr lang="ru-RU" sz="1400" dirty="0"/>
              <a:t>строить рассуждение на основе сравнения предметов и явлений, выделяя при этом общие признаки;</a:t>
            </a:r>
          </a:p>
          <a:p>
            <a:pPr lvl="0"/>
            <a:r>
              <a:rPr lang="ru-RU" sz="1400" dirty="0"/>
              <a:t>излагать полученную информацию, интерпретируя ее в контексте решаемой задачи;</a:t>
            </a:r>
          </a:p>
          <a:p>
            <a:pPr lvl="0"/>
            <a:r>
              <a:rPr lang="ru-RU" sz="1400" dirty="0"/>
              <a:t>самостоятельно указывать на информацию, нуждающуюся в проверке, предлагать и применять способ проверки достоверности </a:t>
            </a:r>
            <a:r>
              <a:rPr lang="ru-RU" sz="1400" dirty="0" smtClean="0"/>
              <a:t>информации и т.д.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3063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282880" cy="63367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b="1" dirty="0"/>
              <a:t>Коммуникативные УУД</a:t>
            </a:r>
            <a:endParaRPr lang="ru-RU" sz="1800" dirty="0"/>
          </a:p>
          <a:p>
            <a:pPr lvl="0"/>
            <a:r>
              <a:rPr lang="ru-RU" sz="1400" dirty="0"/>
              <a:t>Умение организовывать учебное сотрудничество и совместную деятельность с учителем и сверстниками; работать индивидуально и в группе: находить общее решение и разрешать конфликты на основе согласования позиций и учета интересов; формулировать, аргументировать и отстаивать свое мнение. Обучающийся сможет:</a:t>
            </a:r>
          </a:p>
          <a:p>
            <a:pPr lvl="0"/>
            <a:r>
              <a:rPr lang="ru-RU" sz="1400" dirty="0"/>
              <a:t>определять возможные роли в совместной деятельности;</a:t>
            </a:r>
          </a:p>
          <a:p>
            <a:pPr lvl="0"/>
            <a:r>
              <a:rPr lang="ru-RU" sz="1400" dirty="0"/>
              <a:t>играть определенную роль в совместной деятельности;</a:t>
            </a:r>
          </a:p>
          <a:p>
            <a:pPr lvl="0"/>
            <a:r>
              <a:rPr lang="ru-RU" sz="1400" dirty="0"/>
              <a:t>принимать позицию собеседника, понимая позицию другого, различать в его речи: мнение (точку зрения), доказательство (аргументы), факты; гипотезы, аксиомы, теории;</a:t>
            </a:r>
          </a:p>
          <a:p>
            <a:pPr lvl="0"/>
            <a:r>
              <a:rPr lang="ru-RU" sz="1400" dirty="0"/>
              <a:t>определять свои действия и действия партнера, которые способствовали или препятствовали продуктивной коммуникации;</a:t>
            </a:r>
          </a:p>
          <a:p>
            <a:pPr lvl="0"/>
            <a:r>
              <a:rPr lang="ru-RU" sz="1400" dirty="0"/>
              <a:t>строить позитивные отношения в процессе учебной и познавательной деятельности;</a:t>
            </a:r>
          </a:p>
          <a:p>
            <a:pPr lvl="0"/>
            <a:r>
              <a:rPr lang="ru-RU" sz="1400" dirty="0"/>
              <a:t>корректно и аргументированно отстаивать свою точку зрения, в дискуссии уметь выдвигать контраргументы, перефразировать свою мысль (владение механизмом эквивалентных замен);</a:t>
            </a:r>
          </a:p>
          <a:p>
            <a:pPr lvl="0"/>
            <a:r>
              <a:rPr lang="ru-RU" sz="1400" dirty="0"/>
              <a:t>критически относиться к собственному мнению, с достоинством признавать ошибочность своего мнения (если оно таково) и корректировать его;</a:t>
            </a:r>
          </a:p>
          <a:p>
            <a:pPr lvl="0"/>
            <a:r>
              <a:rPr lang="ru-RU" sz="1400" dirty="0"/>
              <a:t>предлагать альтернативное решение в конфликтной ситуации;</a:t>
            </a:r>
          </a:p>
          <a:p>
            <a:pPr lvl="0"/>
            <a:r>
              <a:rPr lang="ru-RU" sz="1400" dirty="0"/>
              <a:t>выделять общую точку зрения в дискуссии;</a:t>
            </a:r>
          </a:p>
          <a:p>
            <a:pPr lvl="0"/>
            <a:r>
              <a:rPr lang="ru-RU" sz="1400" dirty="0"/>
              <a:t>договариваться о правилах и вопросах для обсуждения в соответствии с поставленной перед группой задачей;</a:t>
            </a:r>
          </a:p>
          <a:p>
            <a:pPr lvl="0"/>
            <a:r>
              <a:rPr lang="ru-RU" sz="1400" dirty="0"/>
              <a:t>организовывать учебное взаимодействие в группе (определять общие цели, распределять роли, договариваться друг с другом и т. д.);</a:t>
            </a:r>
          </a:p>
          <a:p>
            <a:pPr lvl="0"/>
            <a:r>
              <a:rPr lang="ru-RU" sz="1400" dirty="0"/>
              <a:t>устранять в рамках диалога разрывы в коммуникации, обусловленные непониманием/неприятием со стороны собеседника задачи, формы или содержания </a:t>
            </a:r>
            <a:r>
              <a:rPr lang="ru-RU" sz="1400" dirty="0" smtClean="0"/>
              <a:t>диалога и т.д.</a:t>
            </a:r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2309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Личностные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Например, </a:t>
            </a:r>
          </a:p>
          <a:p>
            <a:r>
              <a:rPr lang="ru-RU" sz="1600" dirty="0"/>
              <a:t>3. Развитое моральное сознание и компетентность в решении моральных проблем на основе личностного выбора, формирование нравственных чувств и нравственного поведения, осознанного и ответственного отношения к собственным поступкам (способность к нравственному самосовершенствованию; веротерпимость, уважительное отношение к религиозным чувствам, взглядам людей или их отсутствию; знание основных норм морали, нравственных, духовных идеалов, хранимых в культурных традициях народов России, готовность на их основе к сознательному самоограничению в поступках, поведении, расточительном </a:t>
            </a:r>
            <a:r>
              <a:rPr lang="ru-RU" sz="1600" dirty="0" err="1"/>
              <a:t>потребительстве</a:t>
            </a:r>
            <a:r>
              <a:rPr lang="ru-RU" sz="1600" dirty="0"/>
              <a:t>; </a:t>
            </a:r>
            <a:r>
              <a:rPr lang="ru-RU" sz="1600" dirty="0" err="1"/>
              <a:t>сформированность</a:t>
            </a:r>
            <a:r>
              <a:rPr lang="ru-RU" sz="1600" dirty="0"/>
              <a:t> представлений об основах светской этики, культуры традиционных религий, их роли в развитии культуры и истории России и человечества, в становлении гражданского общества и российской государственности; понимание значения нравственности, веры и религии в жизни человека, семьи и общества). </a:t>
            </a:r>
            <a:r>
              <a:rPr lang="ru-RU" sz="1600" dirty="0" err="1"/>
              <a:t>Сформированность</a:t>
            </a:r>
            <a:r>
              <a:rPr lang="ru-RU" sz="1600" dirty="0"/>
              <a:t> ответственного отношения к учению; уважительного отношения к труду, наличие опыта участия в социально значимом труде. Осознание значения семьи в жизни человека и общества, принятие ценности семейной жизни, уважительное и заботливое отношение к членам своей </a:t>
            </a:r>
            <a:r>
              <a:rPr lang="ru-RU" sz="1600" dirty="0" smtClean="0"/>
              <a:t>семьи и т.д.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249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650" y="2997200"/>
            <a:ext cx="7772400" cy="13620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b="0" i="1" dirty="0"/>
              <a:t>Примеры из практики</a:t>
            </a:r>
            <a:br>
              <a:rPr b="0" i="1" dirty="0"/>
            </a:br>
            <a:endParaRPr b="0" i="1" dirty="0"/>
          </a:p>
        </p:txBody>
      </p:sp>
      <p:sp>
        <p:nvSpPr>
          <p:cNvPr id="45059" name="Текст 4"/>
          <p:cNvSpPr txBox="1">
            <a:spLocks noGrp="1"/>
          </p:cNvSpPr>
          <p:nvPr>
            <p:ph type="body" idx="1"/>
          </p:nvPr>
        </p:nvSpPr>
        <p:spPr>
          <a:xfrm>
            <a:off x="684213" y="1125538"/>
            <a:ext cx="7772400" cy="1498600"/>
          </a:xfrm>
        </p:spPr>
        <p:txBody>
          <a:bodyPr/>
          <a:lstStyle/>
          <a:p>
            <a:pPr algn="ctr"/>
            <a:r>
              <a:rPr altLang="ru-RU" sz="3600" i="1" smtClean="0">
                <a:solidFill>
                  <a:schemeClr val="tx1"/>
                </a:solidFill>
                <a:latin typeface="Calibri" panose="020F0502020204030204" pitchFamily="34" charset="0"/>
              </a:rPr>
              <a:t>Активное целеполагание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altLang="ru-RU" sz="3600" b="1" i="1" smtClean="0">
                <a:latin typeface="Calibri" panose="020F0502020204030204" pitchFamily="34" charset="0"/>
              </a:rPr>
              <a:t>Приемы активного целеполагания, практика современных образовательных технологий</a:t>
            </a:r>
          </a:p>
        </p:txBody>
      </p:sp>
      <p:sp>
        <p:nvSpPr>
          <p:cNvPr id="46083" name="Содержимое 3"/>
          <p:cNvSpPr txBox="1">
            <a:spLocks noGrp="1"/>
          </p:cNvSpPr>
          <p:nvPr>
            <p:ph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r>
              <a:rPr altLang="ru-RU" smtClean="0">
                <a:latin typeface="Calibri" panose="020F0502020204030204" pitchFamily="34" charset="0"/>
              </a:rPr>
              <a:t>Технология развития критического мышления: приемы фазы «вызова» -Ромашка Блума, прием «Верите ли Вы?», Кластеры и т.д.</a:t>
            </a:r>
          </a:p>
          <a:p>
            <a:r>
              <a:rPr altLang="ru-RU" smtClean="0">
                <a:latin typeface="Calibri" panose="020F0502020204030204" pitchFamily="34" charset="0"/>
              </a:rPr>
              <a:t>Педагогические мастерские: первый обязательный этап урока - «Индуктор»</a:t>
            </a:r>
          </a:p>
          <a:p>
            <a:r>
              <a:rPr altLang="ru-RU" smtClean="0">
                <a:latin typeface="Calibri" panose="020F0502020204030204" pitchFamily="34" charset="0"/>
              </a:rPr>
              <a:t>ТРИИК: «Ситуационные задачи»</a:t>
            </a:r>
          </a:p>
          <a:p>
            <a:r>
              <a:rPr altLang="ru-RU" smtClean="0">
                <a:latin typeface="Calibri" panose="020F0502020204030204" pitchFamily="34" charset="0"/>
              </a:rPr>
              <a:t>Технология портфолио: «запуск портфолио»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467544" y="15452355"/>
          <a:ext cx="8352928" cy="9939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56"/>
                <a:gridCol w="6048672"/>
              </a:tblGrid>
              <a:tr h="180899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Прием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04" marR="13504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Деятельность учащихся в терминах технологии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04" marR="13504" marT="0" marB="0"/>
                </a:tc>
              </a:tr>
              <a:tr h="1763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1.«Ассоциации».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Прием «Ассоциации» помогает актуализировать содержание подсознания, пробудить чувства, ощущения, помочь ученику соотнести предлагаемый для ознакомления материал со своим внутренним «Я».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04" marR="13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Ученик на увиденное или услышанное слово в мастерской отвечает потоком ассоциаций. Затем, используя свои ассоциации 1) конструирует новое определение исходному слову;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2) выбирает из потока ассоциаций ключевые, с его точки зрения, слова для характеристики исходного понятия;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3) выбирает слово или словосочетание и пишет текст, обычно это первый черновой, над усовершенствованием которого впоследствии ученик работает в мастерской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04" marR="13504" marT="0" marB="0"/>
                </a:tc>
              </a:tr>
              <a:tr h="1080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«Ключевые слова». Данный прием помогает учащимся актуализировать личностные смыслы при работе с текстом. 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504" marR="13504" marT="0" marB="0"/>
                </a:tc>
                <a:tc>
                  <a:txBody>
                    <a:bodyPr/>
                    <a:lstStyle/>
                    <a:p>
                      <a:pPr indent="6477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Учащиеся работают с текстом (стихотворение, проза, отдельная фраза); </a:t>
                      </a:r>
                    </a:p>
                    <a:p>
                      <a:pPr indent="6477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знакомятся с текстом и выписывают ключевые слова, с точки зрения данного ученика;  участники знакомят всю группу с выписанными словами и поясняют, почему выбор пал на них. Ученик актуализирует значимый для него смысл и делится своим пониманием текста с другими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04" marR="13504" marT="0" marB="0"/>
                </a:tc>
              </a:tr>
              <a:tr h="1656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3.«Самостоятельное конструирование определений понятий». Прием формирует опыт конструирования новых понятий, учит сравнению и аналогиям актуализирует уже имеющиеся у школьников представления.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504" marR="13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ученики сопоставляют и обсуждают в малых группах или сменных парах версии возможных определений, работают с текстом, где используется данное слово. Учащиеся заново формулируют определения, теперь уже ориентируясь на контекст, в рамках которого живет данное слово. Затем мастер предлагает разные варианты определений, из словарей, учебников, справочников. Или ребята сами ищут определения в разных источниках, в том числе и в интернете (если работают в оборудованном классе).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Затем анализируют, уточняют, выбирают варианты более точной характеристики  изучаемого понятия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04" marR="13504" marT="0" marB="0"/>
                </a:tc>
              </a:tr>
              <a:tr h="1320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 «Сравнение версий».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Прием приучает к восприятию альтернативных мнений, к пониманию ценности существования Другого как носителя этой альтернативы восприятия.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04" marR="13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Ученик сравнивает собственный вариант решения проблемы с вариантами других учащихся, пытаются найти общее компромиссное решение. Затем они полученный результат совместной своей деятельности сравнивают с культурно-историческими аналогами, которые формулировали великие ученые, философы, богословы и т.д.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Убедившись в том, что предложенные аналоги тоже отличаются друг от друга, оставляют свой или его снова корректируют.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04" marR="13504" marT="0" marB="0"/>
                </a:tc>
              </a:tr>
              <a:tr h="18722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5. «Формулирование вопросов».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Ученик начинает понимать важность умения формулировать вопросы, так как грамотно сформулированный вопрос содержит 90% ответа на него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04" marR="13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индивидуальное конструирование вопросов каждым участником мастерской к изучаемому объекту, которыми могут быть текст, рисунок, схема, отдельное слово, название произведения, его персонажи, фраза, ситуация, проблема;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 озвучивание вопросов в группе и их фиксация на общем листочке;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обмен листочками между группами;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экспертиза и коррекция предложенных другой группой вопросов (отбор «качественных» с точки зрения содержания и формы);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выступления экспертов: взаимный анализ и оценка качества составленных вопросов;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отбор вопросов для последующей работы по построению новых знаний, «ответов».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04" marR="13504" marT="0" marB="0"/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 «Символ- образ»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Ученики приобретают опыт выстраивания связей между объектом и его символом.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04" marR="13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Ученики изучают какой-либо объект с целью увидеть и изобразить его символ в графической, знаковой, словесной или иной форме.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04" marR="13504" marT="0" marB="0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7. «Если бы...».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Развивается фантазия и воображение учеников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04" marR="13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Ученики составляют описание или рисуют картину того, что произойдет, если в мире что-то изменится.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04" marR="13504" marT="0" marB="0"/>
                </a:tc>
              </a:tr>
              <a:tr h="7235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 «Образное видение».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Развитие образного мышления.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04" marR="13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Ученики рисуют образ, структуру изучаемого содержания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04" marR="13504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336910"/>
              </p:ext>
            </p:extLst>
          </p:nvPr>
        </p:nvGraphicFramePr>
        <p:xfrm>
          <a:off x="0" y="21851"/>
          <a:ext cx="9036496" cy="6828615"/>
        </p:xfrm>
        <a:graphic>
          <a:graphicData uri="http://schemas.openxmlformats.org/drawingml/2006/table">
            <a:tbl>
              <a:tblPr firstRow="1" firstCol="1" bandRow="1"/>
              <a:tblGrid>
                <a:gridCol w="3016079"/>
                <a:gridCol w="6020417"/>
              </a:tblGrid>
              <a:tr h="184653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</a:rPr>
                        <a:t>Приемы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</a:rPr>
                        <a:t> мастерской на первом этапе урока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04" marR="13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</a:rPr>
                        <a:t>Деятельность учащихся в терминах технологии</a:t>
                      </a: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04" marR="13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2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1.«Ассоциации».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Прием «Ассоциации» помогает актуализировать содержание подсознания, пробудить чувства, ощущения, помочь ученику соотнести предлагаемый для ознакомления материал со своим внутренним «Я». </a:t>
                      </a:r>
                    </a:p>
                  </a:txBody>
                  <a:tcPr marL="13504" marR="13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Ученик на увиденное или услышанное слово в мастерской отвечает потоком ассоциаций. Затем, используя свои ассоциации 1) конструирует новое определение исходному слову;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2) выбирает из потока ассоциаций ключевые, с его точки зрения, слова для характеристики исходного понятия;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3) выбирает слово или словосочетание и пишет текст, обычно это первый черновой, над усовершенствованием которого впоследствии ученик работает в мастерской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04" marR="13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«Ключевые слова». Данный прием помогает учащимся актуализировать личностные смыслы при работе с текстом.  </a:t>
                      </a:r>
                    </a:p>
                  </a:txBody>
                  <a:tcPr marL="13504" marR="13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4770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Учащиеся работают с текстом (стихотворение, проза, отдельная фраза);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indent="64770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знакомятся с текстом и выписывают ключевые слова, с точки зрения данного ученика;  участники знакомят всю группу с выписанными словами и поясняют, почему выбор пал на них. Ученик актуализирует значимый для него смысл и делится своим пониманием текста с другими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04" marR="13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3.«Самостоятельное конструирование определений понятий». Прием формирует опыт конструирования новых понятий, учит сравнению и аналогиям актуализирует уже имеющиеся у школьников представления. </a:t>
                      </a:r>
                    </a:p>
                  </a:txBody>
                  <a:tcPr marL="13504" marR="13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Ученики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сопоставляют и обсуждают в малых группах или сменных парах версии возможных определений, работают с текстом, где используется данное слово. Учащиеся заново формулируют определения, теперь уже ориентируясь на контекст, в рамках которого живет данное слово. Затем мастер предлагает разные варианты определений, из словарей, учебников, справочников. Или ребята сами ищут определения в разных источниках, в том числе и в интернете (если работают в оборудованном классе).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Затем анализируют, уточняют, выбирают варианты более точной характеристики  изучаемого понятия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04" marR="13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9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 «Сравнение версий».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Прием приучает к восприятию альтернативных мнений, к пониманию ценности существования Другого как носителя этой альтернативы восприятия.</a:t>
                      </a:r>
                    </a:p>
                  </a:txBody>
                  <a:tcPr marL="13504" marR="13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Ученик сравнивает собственный вариант решения проблемы с вариантами других учащихся, пытаются найти общее компромиссное решение. Затем они полученный результат совместной своей деятельности сравнивают с культурно-историческими аналогами, которые формулировали великие ученые, философы, богословы и т.д.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Убедившись в том, что предложенные аналоги тоже отличаются друг от друга, оставляют свой или его снова корректируют.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04" marR="13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18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 «Формулирование вопросов».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Ученик начинает понимать важность умения формулировать вопросы, так как грамотно сформулированный вопрос содержит 90% ответа на него</a:t>
                      </a:r>
                    </a:p>
                  </a:txBody>
                  <a:tcPr marL="13504" marR="13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индивидуальное конструирование вопросов каждым участником мастерской к изучаемому объекту, которыми могут быть текст, рисунок, схема, отдельное слово, название произведения, его персонажи, фраза, ситуация, проблема;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 озвучивание вопросов в группе и их фиксация на общем листочке;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обмен листочками между группами;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экспертиза и коррекция предложенных другой группой вопросов (отбор «качественных» с точки зрения содержания и формы);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выступления экспертов: взаимный анализ и оценка качества составленных вопросов;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отбор вопросов для последующей работы по построению новых знаний, «ответов».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04" marR="13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822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 txBox="1"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altLang="ru-RU" i="1" dirty="0" err="1" smtClean="0">
                <a:latin typeface="Calibri" panose="020F0502020204030204" pitchFamily="34" charset="0"/>
              </a:rPr>
              <a:t>Современный</a:t>
            </a:r>
            <a:r>
              <a:rPr altLang="ru-RU" i="1" dirty="0" smtClean="0">
                <a:latin typeface="Calibri" panose="020F0502020204030204" pitchFamily="34" charset="0"/>
              </a:rPr>
              <a:t> </a:t>
            </a:r>
            <a:r>
              <a:rPr altLang="ru-RU" i="1" dirty="0" err="1" smtClean="0">
                <a:latin typeface="Calibri" panose="020F0502020204030204" pitchFamily="34" charset="0"/>
              </a:rPr>
              <a:t>урок</a:t>
            </a:r>
            <a:r>
              <a:rPr altLang="ru-RU" i="1" dirty="0" smtClean="0">
                <a:latin typeface="Calibri" panose="020F0502020204030204" pitchFamily="34" charset="0"/>
              </a:rPr>
              <a:t>:</a:t>
            </a:r>
            <a:r>
              <a:rPr lang="ru-RU" altLang="ru-RU" i="1" dirty="0" smtClean="0">
                <a:latin typeface="Calibri" panose="020F0502020204030204" pitchFamily="34" charset="0"/>
              </a:rPr>
              <a:t> цели и целеполагание</a:t>
            </a:r>
            <a:endParaRPr altLang="ru-RU" dirty="0" smtClean="0">
              <a:latin typeface="Calibri" panose="020F0502020204030204" pitchFamily="34" charset="0"/>
            </a:endParaRPr>
          </a:p>
        </p:txBody>
      </p:sp>
      <p:sp>
        <p:nvSpPr>
          <p:cNvPr id="23555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258888" y="4508500"/>
            <a:ext cx="6400800" cy="175260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latin typeface="Calibri" panose="020F0502020204030204" pitchFamily="34" charset="0"/>
              </a:rPr>
              <a:t>Часть 1.</a:t>
            </a:r>
            <a:endParaRPr altLang="ru-RU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 txBox="1"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altLang="ru-RU" sz="3600" b="1" i="1" dirty="0" smtClean="0">
                <a:latin typeface="Calibri" panose="020F0502020204030204" pitchFamily="34" charset="0"/>
              </a:rPr>
              <a:t>Пример: мастерская творческого письма «Мое лето»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68105"/>
            <a:ext cx="8568952" cy="4669978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sz="2000" dirty="0"/>
              <a:t>Рассмотрите предметы, лежащие на столе. Выберите один из предметов, напоминающий вам лето, и возьмите его себе. </a:t>
            </a:r>
          </a:p>
          <a:p>
            <a:pPr marL="0" indent="0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sz="2000" dirty="0"/>
              <a:t>Рассмотрите листок (или камень, или ракушку, или шишку), его «географию». Напишите слова-ассоциации, какой он по цвету, по форме</a:t>
            </a:r>
            <a:r>
              <a:rPr sz="2000" i="1" dirty="0"/>
              <a:t>. </a:t>
            </a:r>
            <a:r>
              <a:rPr sz="2000" dirty="0"/>
              <a:t>Записывайте через запятую слова всех частей речи</a:t>
            </a:r>
            <a:r>
              <a:rPr sz="2000" i="1" dirty="0"/>
              <a:t>. (Пример записи: зеленый, резной, плоский, как кисть руки, красивый, жилки, реки, ручьи, корона, трепещет, ветка, дерево, осень, ветер, грустный). </a:t>
            </a:r>
            <a:r>
              <a:rPr sz="2000" dirty="0"/>
              <a:t>Прислоните листок к щеке, почувствуйте его тепло, гладкость или шершавость. Запишите слова-ассоциации. Лизните листок, почувствуйте или вспомните его вкус, вдохните запах. Запишите слова-ассоциации. </a:t>
            </a:r>
            <a:r>
              <a:rPr sz="2000" b="1" i="1" dirty="0"/>
              <a:t>(Это индуктор мастерской – эмоциональный посыл, призванный заинтересовать ученика, задеть его личность).</a:t>
            </a:r>
            <a:endParaRPr sz="2000" dirty="0"/>
          </a:p>
          <a:p>
            <a:pPr marL="0" indent="0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sz="2000" dirty="0"/>
              <a:t>Используя все набранные слова, напишите на маленьком листе бумаги 1 – 2 предложения о том, с чем можно сравнить этот предмет. Предложите сравнение-открытие. </a:t>
            </a:r>
            <a:endParaRPr sz="2000" dirty="0" smtClean="0"/>
          </a:p>
          <a:p>
            <a:pPr marL="0" indent="0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altLang="ru-RU" sz="2000" dirty="0" smtClean="0">
                <a:latin typeface="Calibri" panose="020F0502020204030204" pitchFamily="34" charset="0"/>
                <a:hlinkClick r:id="rId2"/>
              </a:rPr>
              <a:t>http</a:t>
            </a:r>
            <a:r>
              <a:rPr lang="en-US" altLang="ru-RU" sz="2000" dirty="0">
                <a:latin typeface="Calibri" panose="020F0502020204030204" pitchFamily="34" charset="0"/>
                <a:hlinkClick r:id="rId2"/>
              </a:rPr>
              <a:t>://www.nojournal.ru/content/elena-blinova-kak-sdelat-khoroshuyu-masterskuyu-urok-4-prodolzhenie/</a:t>
            </a:r>
            <a:endParaRPr lang="en-US" altLang="ru-RU" sz="2000" dirty="0">
              <a:latin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Font typeface="Arial" charset="0"/>
              <a:buChar char="•"/>
              <a:defRPr/>
            </a:pPr>
            <a:endParaRPr sz="2000" dirty="0"/>
          </a:p>
          <a:p>
            <a:pPr>
              <a:buFont typeface="Arial" charset="0"/>
              <a:buChar char="•"/>
              <a:defRPr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 txBox="1">
            <a:spLocks noGrp="1"/>
          </p:cNvSpPr>
          <p:nvPr>
            <p:ph type="title"/>
          </p:nvPr>
        </p:nvSpPr>
        <p:spPr>
          <a:xfrm>
            <a:off x="385031" y="-99392"/>
            <a:ext cx="8229600" cy="1143000"/>
          </a:xfrm>
        </p:spPr>
        <p:txBody>
          <a:bodyPr/>
          <a:lstStyle/>
          <a:p>
            <a:r>
              <a:rPr altLang="ru-RU" sz="3600" i="1" dirty="0" smtClean="0">
                <a:latin typeface="Calibri" panose="020F0502020204030204" pitchFamily="34" charset="0"/>
              </a:rPr>
              <a:t>ТРИИК, «ситуационные задачи»</a:t>
            </a:r>
          </a:p>
        </p:txBody>
      </p:sp>
      <p:sp>
        <p:nvSpPr>
          <p:cNvPr id="51203" name="Содержимое 2"/>
          <p:cNvSpPr txBox="1">
            <a:spLocks noGrp="1"/>
          </p:cNvSpPr>
          <p:nvPr>
            <p:ph idx="1"/>
          </p:nvPr>
        </p:nvSpPr>
        <p:spPr>
          <a:xfrm>
            <a:off x="179512" y="764704"/>
            <a:ext cx="8640638" cy="5545609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ct val="0"/>
              </a:spcBef>
            </a:pPr>
            <a:r>
              <a:rPr altLang="ru-RU" sz="2000" dirty="0" smtClean="0">
                <a:latin typeface="Calibri" panose="020F0502020204030204" pitchFamily="34" charset="0"/>
              </a:rPr>
              <a:t>Школа получила путёвки для поездки лучших учащихся в лагерь «Зеркальный». Необходимо было выбрать самых достойных учеников школы. Среди четвёртых классов отличников оказалось 10 человек, а поехать в «Зеркальный» могли только два ученика начальной школы. Тогда было принято решение наградить путёвками тех школьников, которые в рейтинге* имеют самый высокий балл в учебных и </a:t>
            </a:r>
            <a:r>
              <a:rPr altLang="ru-RU" sz="2000" dirty="0" err="1" smtClean="0">
                <a:latin typeface="Calibri" panose="020F0502020204030204" pitchFamily="34" charset="0"/>
              </a:rPr>
              <a:t>внеучебных</a:t>
            </a:r>
            <a:r>
              <a:rPr altLang="ru-RU" sz="2000" dirty="0" smtClean="0">
                <a:latin typeface="Calibri" panose="020F0502020204030204" pitchFamily="34" charset="0"/>
              </a:rPr>
              <a:t> достижениях. Учащимся предложили определить средний балл успеваемости по предметам и средний балл по итогам различных предметных олимпиад. При выполнении этого задания они допустили ошибки, и поэтому возникли трудности в определении претендентов на поездку…</a:t>
            </a:r>
          </a:p>
          <a:p>
            <a:r>
              <a:rPr lang="ru-RU" altLang="ru-RU" sz="2000" b="1" dirty="0"/>
              <a:t>Идея </a:t>
            </a:r>
            <a:r>
              <a:rPr lang="ru-RU" altLang="ru-RU" sz="2000" b="1" dirty="0" smtClean="0"/>
              <a:t>таксономии Б. </a:t>
            </a:r>
            <a:r>
              <a:rPr lang="ru-RU" altLang="ru-RU" sz="2000" b="1" dirty="0" err="1" smtClean="0"/>
              <a:t>Блума</a:t>
            </a:r>
            <a:r>
              <a:rPr lang="ru-RU" altLang="ru-RU" sz="2000" b="1" dirty="0" smtClean="0"/>
              <a:t>  </a:t>
            </a:r>
            <a:r>
              <a:rPr lang="ru-RU" altLang="ru-RU" sz="2000" b="1" dirty="0"/>
              <a:t>заложена и в ТРИИК </a:t>
            </a:r>
            <a:r>
              <a:rPr lang="ru-RU" altLang="ru-RU" sz="2000" b="1" dirty="0" smtClean="0"/>
              <a:t>(технология </a:t>
            </a:r>
            <a:r>
              <a:rPr lang="ru-RU" altLang="ru-RU" sz="2000" b="1" dirty="0"/>
              <a:t>развития информационно-интеллектуальной </a:t>
            </a:r>
            <a:r>
              <a:rPr lang="ru-RU" altLang="ru-RU" sz="2000" b="1" dirty="0" smtClean="0"/>
              <a:t>компетентности):</a:t>
            </a:r>
            <a:endParaRPr lang="ru-RU" altLang="ru-RU" sz="2000" b="1" dirty="0"/>
          </a:p>
          <a:p>
            <a:r>
              <a:rPr lang="ru-RU" altLang="ru-RU" sz="2000" dirty="0"/>
              <a:t>раскрывает </a:t>
            </a:r>
            <a:r>
              <a:rPr lang="ru-RU" altLang="ru-RU" sz="2000" dirty="0" err="1"/>
              <a:t>общедидактические</a:t>
            </a:r>
            <a:r>
              <a:rPr lang="ru-RU" altLang="ru-RU" sz="2000" dirty="0"/>
              <a:t> принципы и алгоритмы организации учебного процесса, обеспечивающие условия для освоения учебной информации и формирования личностных, метапредметных и предметных умений школьников, соответствующих требованиям ФГОС второго поколения к результатам образования.</a:t>
            </a:r>
          </a:p>
          <a:p>
            <a:r>
              <a:rPr lang="ru-RU" altLang="ru-RU" sz="2000" dirty="0"/>
              <a:t>Подробнее: </a:t>
            </a:r>
            <a:r>
              <a:rPr lang="en-US" altLang="ru-RU" sz="2000" dirty="0">
                <a:hlinkClick r:id="rId3"/>
              </a:rPr>
              <a:t>http://</a:t>
            </a:r>
            <a:r>
              <a:rPr lang="en-US" altLang="ru-RU" sz="2000" dirty="0" smtClean="0">
                <a:hlinkClick r:id="rId3"/>
              </a:rPr>
              <a:t>www.prosv.ru/umk/perspektiva/info.aspx?ob_no=20077</a:t>
            </a:r>
            <a:r>
              <a:rPr lang="ru-RU" altLang="ru-RU" sz="2000" dirty="0" smtClean="0">
                <a:hlinkClick r:id="rId3"/>
              </a:rPr>
              <a:t>/</a:t>
            </a:r>
            <a:endParaRPr lang="ru-RU" altLang="ru-RU" sz="2000" dirty="0" smtClean="0"/>
          </a:p>
          <a:p>
            <a:endParaRPr lang="ru-RU" altLang="ru-RU" sz="2000" dirty="0"/>
          </a:p>
          <a:p>
            <a:pPr marL="0" indent="0" algn="just">
              <a:spcBef>
                <a:spcPct val="0"/>
              </a:spcBef>
            </a:pPr>
            <a:endParaRPr altLang="ru-RU" sz="2000" dirty="0" smtClean="0">
              <a:latin typeface="Calibri" panose="020F0502020204030204" pitchFamily="34" charset="0"/>
            </a:endParaRPr>
          </a:p>
          <a:p>
            <a:pPr marL="0" indent="0" algn="just">
              <a:spcBef>
                <a:spcPct val="0"/>
              </a:spcBef>
            </a:pPr>
            <a:endParaRPr lang="ru-RU" altLang="ru-RU" sz="2000" dirty="0">
              <a:latin typeface="Calibri" panose="020F0502020204030204" pitchFamily="34" charset="0"/>
            </a:endParaRPr>
          </a:p>
          <a:p>
            <a:pPr marL="0" indent="0" algn="just">
              <a:spcBef>
                <a:spcPct val="0"/>
              </a:spcBef>
            </a:pPr>
            <a:endParaRPr altLang="ru-RU" sz="2000" dirty="0" smtClean="0">
              <a:latin typeface="Calibri" panose="020F0502020204030204" pitchFamily="34" charset="0"/>
            </a:endParaRPr>
          </a:p>
          <a:p>
            <a:pPr marL="0" indent="0" algn="just">
              <a:spcBef>
                <a:spcPct val="0"/>
              </a:spcBef>
            </a:pPr>
            <a:endParaRPr lang="ru-RU" altLang="ru-RU" sz="800" dirty="0" smtClean="0">
              <a:latin typeface="Calibri" panose="020F0502020204030204" pitchFamily="34" charset="0"/>
            </a:endParaRPr>
          </a:p>
          <a:p>
            <a:pPr marL="0" indent="0" algn="just">
              <a:spcBef>
                <a:spcPct val="0"/>
              </a:spcBef>
            </a:pPr>
            <a:endParaRPr lang="ru-RU" altLang="ru-RU" sz="800" dirty="0">
              <a:latin typeface="Calibri" panose="020F0502020204030204" pitchFamily="34" charset="0"/>
            </a:endParaRPr>
          </a:p>
          <a:p>
            <a:pPr marL="0" indent="0" algn="just">
              <a:spcBef>
                <a:spcPct val="0"/>
              </a:spcBef>
            </a:pPr>
            <a:endParaRPr lang="ru-RU" altLang="ru-RU" sz="800" dirty="0" smtClean="0">
              <a:latin typeface="Calibri" panose="020F0502020204030204" pitchFamily="34" charset="0"/>
            </a:endParaRPr>
          </a:p>
          <a:p>
            <a:pPr marL="0" indent="0" algn="just">
              <a:spcBef>
                <a:spcPct val="0"/>
              </a:spcBef>
            </a:pPr>
            <a:endParaRPr altLang="ru-RU" sz="800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>
                <a:effectLst/>
                <a:latin typeface="Times New Roman" pitchFamily="18" charset="0"/>
                <a:cs typeface="Calibri" pitchFamily="34" charset="0"/>
              </a:rPr>
              <a:t>Технология развития критического мышления</a:t>
            </a:r>
            <a:endParaRPr lang="ru-RU" altLang="ru-RU" sz="2800" dirty="0" smtClean="0"/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062664" cy="4471392"/>
          </a:xfrm>
        </p:spPr>
        <p:txBody>
          <a:bodyPr/>
          <a:lstStyle/>
          <a:p>
            <a:r>
              <a:rPr lang="ru-RU" altLang="ru-RU" dirty="0" smtClean="0">
                <a:hlinkClick r:id="rId2"/>
              </a:rPr>
              <a:t>Пример урока: </a:t>
            </a:r>
            <a:r>
              <a:rPr lang="en-US" altLang="ru-RU" dirty="0" smtClean="0">
                <a:hlinkClick r:id="rId2"/>
              </a:rPr>
              <a:t>http://festival.1september.ru/articles/598655/</a:t>
            </a:r>
            <a:endParaRPr lang="ru-RU" altLang="ru-RU" dirty="0" smtClean="0"/>
          </a:p>
          <a:p>
            <a:endParaRPr lang="en-US" altLang="ru-RU" dirty="0" smtClean="0"/>
          </a:p>
          <a:p>
            <a:endParaRPr lang="ru-RU" alt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75" y="2569749"/>
            <a:ext cx="5808000" cy="435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flipH="1">
            <a:off x="6566772" y="1194674"/>
            <a:ext cx="21050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Этот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прием может быть применен на стадии вызова, когда мы систематизируем информацию до знакомства с основным источником (текстом) в виде вопросов или заголовков смысловых блоков.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41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436476"/>
            <a:ext cx="777686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8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 txBox="1"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dirty="0" smtClean="0">
                <a:latin typeface="Calibri" panose="020F0502020204030204" pitchFamily="34" charset="0"/>
              </a:rPr>
              <a:t>ОСНОВНОЙ ЭТАП УРОКА</a:t>
            </a:r>
            <a:endParaRPr altLang="ru-RU" dirty="0" smtClean="0">
              <a:latin typeface="Calibri" panose="020F0502020204030204" pitchFamily="34" charset="0"/>
            </a:endParaRPr>
          </a:p>
        </p:txBody>
      </p:sp>
      <p:sp>
        <p:nvSpPr>
          <p:cNvPr id="23555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258888" y="4508500"/>
            <a:ext cx="6400800" cy="175260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latin typeface="Calibri" panose="020F0502020204030204" pitchFamily="34" charset="0"/>
              </a:rPr>
              <a:t>Часть 2.</a:t>
            </a:r>
            <a:endParaRPr altLang="ru-RU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63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ru-RU" i="1" smtClean="0">
                <a:latin typeface="Calibri" panose="020F0502020204030204" pitchFamily="34" charset="0"/>
              </a:rPr>
              <a:t>Современный урок</a:t>
            </a:r>
            <a:endParaRPr altLang="ru-RU" smtClean="0">
              <a:latin typeface="Calibri" panose="020F0502020204030204" pitchFamily="34" charset="0"/>
            </a:endParaRPr>
          </a:p>
        </p:txBody>
      </p:sp>
      <p:sp>
        <p:nvSpPr>
          <p:cNvPr id="59395" name="Содержимое 2"/>
          <p:cNvSpPr txBox="1"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altLang="ru-RU" sz="2800" smtClean="0">
                <a:latin typeface="Calibri" panose="020F0502020204030204" pitchFamily="34" charset="0"/>
              </a:rPr>
              <a:t>от триединой цели урока – к формулировке целей через деятельность учащихся и далее – к самостоятельному целеполаганию;</a:t>
            </a:r>
          </a:p>
          <a:p>
            <a:r>
              <a:rPr altLang="ru-RU" sz="2800" smtClean="0">
                <a:latin typeface="Calibri" panose="020F0502020204030204" pitchFamily="34" charset="0"/>
              </a:rPr>
              <a:t>от традиционного «линейного» урока изучения нового материала или закрепления пройденного – к многокомпонентному уроку, фундаменту современной организации учебного процесса;</a:t>
            </a:r>
          </a:p>
          <a:p>
            <a:r>
              <a:rPr altLang="ru-RU" sz="2800" smtClean="0">
                <a:latin typeface="Calibri" panose="020F0502020204030204" pitchFamily="34" charset="0"/>
              </a:rPr>
              <a:t>от традиционной отметки – современной оценке…</a:t>
            </a:r>
          </a:p>
          <a:p>
            <a:endParaRPr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2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altLang="ru-RU" smtClean="0">
              <a:latin typeface="Calibri" panose="020F0502020204030204" pitchFamily="34" charset="0"/>
            </a:endParaRPr>
          </a:p>
        </p:txBody>
      </p:sp>
      <p:sp>
        <p:nvSpPr>
          <p:cNvPr id="55299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altLang="ru-RU" sz="3600" b="1" dirty="0" smtClean="0">
                <a:latin typeface="Calibri" panose="020F0502020204030204" pitchFamily="34" charset="0"/>
              </a:rPr>
              <a:t>2 </a:t>
            </a:r>
            <a:r>
              <a:rPr altLang="ru-RU" sz="3600" b="1" dirty="0" err="1" smtClean="0">
                <a:latin typeface="Calibri" panose="020F0502020204030204" pitchFamily="34" charset="0"/>
              </a:rPr>
              <a:t>этап</a:t>
            </a:r>
            <a:r>
              <a:rPr altLang="ru-RU" sz="3600" b="1" dirty="0" smtClean="0">
                <a:latin typeface="Calibri" panose="020F0502020204030204" pitchFamily="34" charset="0"/>
              </a:rPr>
              <a:t> </a:t>
            </a:r>
            <a:r>
              <a:rPr altLang="ru-RU" sz="3600" b="1" dirty="0" err="1" smtClean="0">
                <a:latin typeface="Calibri" panose="020F0502020204030204" pitchFamily="34" charset="0"/>
              </a:rPr>
              <a:t>урока</a:t>
            </a:r>
            <a:r>
              <a:rPr altLang="ru-RU" sz="3600" b="1" dirty="0" smtClean="0">
                <a:latin typeface="Calibri" panose="020F0502020204030204" pitchFamily="34" charset="0"/>
              </a:rPr>
              <a:t> – </a:t>
            </a:r>
            <a:r>
              <a:rPr altLang="ru-RU" sz="3600" b="1" dirty="0" err="1" smtClean="0">
                <a:latin typeface="Calibri" panose="020F0502020204030204" pitchFamily="34" charset="0"/>
              </a:rPr>
              <a:t>организация</a:t>
            </a:r>
            <a:r>
              <a:rPr altLang="ru-RU" sz="3600" b="1" dirty="0" smtClean="0">
                <a:latin typeface="Calibri" panose="020F0502020204030204" pitchFamily="34" charset="0"/>
              </a:rPr>
              <a:t> </a:t>
            </a:r>
            <a:r>
              <a:rPr altLang="ru-RU" sz="3600" b="1" dirty="0" err="1" smtClean="0">
                <a:latin typeface="Calibri" panose="020F0502020204030204" pitchFamily="34" charset="0"/>
              </a:rPr>
              <a:t>процесса</a:t>
            </a:r>
            <a:r>
              <a:rPr altLang="ru-RU" sz="3600" b="1" dirty="0" smtClean="0">
                <a:latin typeface="Calibri" panose="020F0502020204030204" pitchFamily="34" charset="0"/>
              </a:rPr>
              <a:t>: </a:t>
            </a:r>
            <a:r>
              <a:rPr lang="ru-RU" altLang="ru-RU" sz="3600" b="1" dirty="0" smtClean="0">
                <a:latin typeface="Calibri" panose="020F0502020204030204" pitchFamily="34" charset="0"/>
              </a:rPr>
              <a:t>освоения </a:t>
            </a:r>
            <a:r>
              <a:rPr altLang="ru-RU" sz="3600" dirty="0" err="1" smtClean="0">
                <a:latin typeface="Calibri" panose="020F0502020204030204" pitchFamily="34" charset="0"/>
              </a:rPr>
              <a:t>нового</a:t>
            </a:r>
            <a:r>
              <a:rPr altLang="ru-RU" sz="3600" dirty="0" smtClean="0">
                <a:latin typeface="Calibri" panose="020F0502020204030204" pitchFamily="34" charset="0"/>
              </a:rPr>
              <a:t> </a:t>
            </a:r>
            <a:r>
              <a:rPr altLang="ru-RU" sz="3600" dirty="0" err="1" smtClean="0">
                <a:latin typeface="Calibri" panose="020F0502020204030204" pitchFamily="34" charset="0"/>
              </a:rPr>
              <a:t>материала</a:t>
            </a:r>
            <a:r>
              <a:rPr altLang="ru-RU" sz="3600" dirty="0" smtClean="0">
                <a:latin typeface="Calibri" panose="020F0502020204030204" pitchFamily="34" charset="0"/>
              </a:rPr>
              <a:t>, </a:t>
            </a:r>
            <a:r>
              <a:rPr altLang="ru-RU" sz="3600" dirty="0" err="1" smtClean="0">
                <a:latin typeface="Calibri" panose="020F0502020204030204" pitchFamily="34" charset="0"/>
              </a:rPr>
              <a:t>совершенствования</a:t>
            </a:r>
            <a:r>
              <a:rPr altLang="ru-RU" sz="3600" dirty="0" smtClean="0">
                <a:latin typeface="Calibri" panose="020F0502020204030204" pitchFamily="34" charset="0"/>
              </a:rPr>
              <a:t> УУД,</a:t>
            </a:r>
            <a:r>
              <a:rPr altLang="ru-RU" sz="3600" b="1" dirty="0" smtClean="0">
                <a:latin typeface="Calibri" panose="020F0502020204030204" pitchFamily="34" charset="0"/>
              </a:rPr>
              <a:t> </a:t>
            </a:r>
            <a:r>
              <a:rPr altLang="ru-RU" sz="3600" dirty="0" err="1" smtClean="0">
                <a:latin typeface="Calibri" panose="020F0502020204030204" pitchFamily="34" charset="0"/>
              </a:rPr>
              <a:t>обобщения</a:t>
            </a:r>
            <a:r>
              <a:rPr altLang="ru-RU" sz="3600" dirty="0" smtClean="0">
                <a:latin typeface="Calibri" panose="020F0502020204030204" pitchFamily="34" charset="0"/>
              </a:rPr>
              <a:t> и </a:t>
            </a:r>
            <a:r>
              <a:rPr altLang="ru-RU" sz="3600" dirty="0" err="1" smtClean="0">
                <a:latin typeface="Calibri" panose="020F0502020204030204" pitchFamily="34" charset="0"/>
              </a:rPr>
              <a:t>систематизации</a:t>
            </a:r>
            <a:r>
              <a:rPr altLang="ru-RU" sz="3600" dirty="0" smtClean="0">
                <a:latin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07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altLang="ru-RU" smtClean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sz="3600" b="1" i="1" dirty="0">
                <a:latin typeface="Times New Roman"/>
                <a:ea typeface="Calibri"/>
                <a:cs typeface="Times New Roman"/>
              </a:rPr>
              <a:t>Современный урок может быть представлен как образовательная технология, где цели и результаты урока связаны (воспроизводимы), а процесс зависит от типа урока и методов, выбранных </a:t>
            </a:r>
            <a:r>
              <a:rPr sz="3600" b="1" i="1" dirty="0" smtClean="0">
                <a:latin typeface="Times New Roman"/>
                <a:ea typeface="Calibri"/>
                <a:cs typeface="Times New Roman"/>
              </a:rPr>
              <a:t>педагогом</a:t>
            </a:r>
            <a:endParaRPr sz="3600" dirty="0">
              <a:ea typeface="Calibri"/>
              <a:cs typeface="Times New Roman"/>
            </a:endParaRPr>
          </a:p>
          <a:p>
            <a:pPr>
              <a:buFont typeface="Arial" charset="0"/>
              <a:buChar char="•"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004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/>
          <p:nvPr/>
        </p:nvSpPr>
        <p:spPr>
          <a:xfrm>
            <a:off x="457200" y="277813"/>
            <a:ext cx="8229600" cy="11398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1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  <a:ea typeface="Arial Unicode MS" pitchFamily="34"/>
                <a:cs typeface="Arial Unicode MS" pitchFamily="34"/>
              </a:rPr>
              <a:t>Признаки</a:t>
            </a:r>
            <a:r>
              <a:rPr lang="en-GB" sz="2800" b="1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Arial Unicode MS" pitchFamily="34"/>
                <a:cs typeface="Arial Unicode MS" pitchFamily="34"/>
              </a:rPr>
              <a:t> </a:t>
            </a:r>
            <a:r>
              <a:rPr lang="en-GB" sz="2800" b="1" i="1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  <a:ea typeface="Arial Unicode MS" pitchFamily="34"/>
                <a:cs typeface="Arial Unicode MS" pitchFamily="34"/>
              </a:rPr>
              <a:t>педагогической</a:t>
            </a:r>
            <a:r>
              <a:rPr lang="en-GB" sz="2800" b="1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Arial Unicode MS" pitchFamily="34"/>
                <a:cs typeface="Arial Unicode MS" pitchFamily="34"/>
              </a:rPr>
              <a:t> </a:t>
            </a:r>
            <a:r>
              <a:rPr lang="en-GB" sz="2800" b="1" i="1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  <a:ea typeface="Arial Unicode MS" pitchFamily="34"/>
                <a:cs typeface="Arial Unicode MS" pitchFamily="34"/>
              </a:rPr>
              <a:t>технологии</a:t>
            </a:r>
            <a:r>
              <a:rPr lang="en-GB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Arial Unicode MS" pitchFamily="34"/>
                <a:cs typeface="Arial Unicode MS" pitchFamily="34"/>
              </a:rPr>
              <a:t>: </a:t>
            </a:r>
            <a:r>
              <a:rPr lang="en-GB" sz="2900" b="0" i="0" u="none" strike="noStrike" kern="1200" cap="none" spc="0" baseline="0" dirty="0">
                <a:solidFill>
                  <a:srgbClr val="000000"/>
                </a:solidFill>
                <a:uFillTx/>
                <a:latin typeface="Garamond" pitchFamily="18"/>
                <a:ea typeface="Arial Unicode MS" pitchFamily="34"/>
                <a:cs typeface="Arial Unicode MS" pitchFamily="34"/>
              </a:rPr>
              <a:t/>
            </a:r>
            <a:br>
              <a:rPr lang="en-GB" sz="2900" b="0" i="0" u="none" strike="noStrike" kern="1200" cap="none" spc="0" baseline="0" dirty="0">
                <a:solidFill>
                  <a:srgbClr val="000000"/>
                </a:solidFill>
                <a:uFillTx/>
                <a:latin typeface="Garamond" pitchFamily="18"/>
                <a:ea typeface="Arial Unicode MS" pitchFamily="34"/>
                <a:cs typeface="Arial Unicode MS" pitchFamily="34"/>
              </a:rPr>
            </a:br>
            <a:endParaRPr lang="en-GB" sz="2900" b="0" i="0" u="none" strike="noStrike" kern="1200" cap="none" spc="0" baseline="0" dirty="0">
              <a:solidFill>
                <a:srgbClr val="000000"/>
              </a:solidFill>
              <a:uFillTx/>
              <a:latin typeface="Garamond" pitchFamily="18"/>
              <a:ea typeface="Arial Unicode MS" pitchFamily="34"/>
              <a:cs typeface="Arial Unicode MS" pitchFamily="34"/>
            </a:endParaRPr>
          </a:p>
        </p:txBody>
      </p:sp>
      <p:sp>
        <p:nvSpPr>
          <p:cNvPr id="3" name="Text Box 3"/>
          <p:cNvSpPr txBox="1"/>
          <p:nvPr/>
        </p:nvSpPr>
        <p:spPr>
          <a:xfrm>
            <a:off x="457200" y="1600200"/>
            <a:ext cx="8229600" cy="46672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1308" marR="0" lvl="0" indent="-341308" algn="l" defTabSz="449263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911216" algn="l"/>
                <a:tab pos="1825616" algn="l"/>
                <a:tab pos="2740016" algn="l"/>
                <a:tab pos="3654416" algn="l"/>
                <a:tab pos="4568816" algn="l"/>
                <a:tab pos="5483216" algn="l"/>
                <a:tab pos="6397616" algn="l"/>
                <a:tab pos="7312016" algn="l"/>
                <a:tab pos="8226416" algn="l"/>
                <a:tab pos="9140816" algn="l"/>
                <a:tab pos="10055216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1" i="1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 pitchFamily="34"/>
              <a:cs typeface="Arial Unicode MS" pitchFamily="34"/>
            </a:endParaRPr>
          </a:p>
          <a:p>
            <a:pPr marL="341308" marR="0" lvl="0" indent="-341308" algn="l" defTabSz="449263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9900"/>
              </a:buClr>
              <a:buSzPct val="65000"/>
              <a:buFont typeface="Wingdings" pitchFamily="2"/>
              <a:buChar char=""/>
              <a:tabLst>
                <a:tab pos="911216" algn="l"/>
                <a:tab pos="1825616" algn="l"/>
                <a:tab pos="2740016" algn="l"/>
                <a:tab pos="3654416" algn="l"/>
                <a:tab pos="4568816" algn="l"/>
                <a:tab pos="5483216" algn="l"/>
                <a:tab pos="6397616" algn="l"/>
                <a:tab pos="7312016" algn="l"/>
                <a:tab pos="8226416" algn="l"/>
                <a:tab pos="9140816" algn="l"/>
                <a:tab pos="10055216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 pitchFamily="34"/>
                <a:cs typeface="Arial Unicode MS" pitchFamily="34"/>
              </a:rPr>
              <a:t>диагностичность</a:t>
            </a: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 pitchFamily="34"/>
                <a:cs typeface="Arial Unicode MS" pitchFamily="34"/>
              </a:rPr>
              <a:t> описания цели (иными словами, цели урока должны быть описаны так, чтобы они определялись по четко выделенным критериям);</a:t>
            </a:r>
          </a:p>
          <a:p>
            <a:pPr marL="341308" marR="0" lvl="0" indent="-341308" algn="l" defTabSz="449263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9900"/>
              </a:buClr>
              <a:buSzPct val="65000"/>
              <a:buFont typeface="Wingdings" pitchFamily="2"/>
              <a:buChar char=""/>
              <a:tabLst>
                <a:tab pos="911216" algn="l"/>
                <a:tab pos="1825616" algn="l"/>
                <a:tab pos="2740016" algn="l"/>
                <a:tab pos="3654416" algn="l"/>
                <a:tab pos="4568816" algn="l"/>
                <a:tab pos="5483216" algn="l"/>
                <a:tab pos="6397616" algn="l"/>
                <a:tab pos="7312016" algn="l"/>
                <a:tab pos="8226416" algn="l"/>
                <a:tab pos="9140816" algn="l"/>
                <a:tab pos="10055216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 pitchFamily="34"/>
                <a:cs typeface="Arial Unicode MS" pitchFamily="34"/>
              </a:rPr>
              <a:t>воспроизводимость</a:t>
            </a: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 pitchFamily="34"/>
                <a:cs typeface="Arial Unicode MS" pitchFamily="34"/>
              </a:rPr>
              <a:t> педагогического процесса (в т.ч. предписание этапов, соответствующих им целей обучения и характера деятельности обучающего и обучаемого);</a:t>
            </a:r>
          </a:p>
          <a:p>
            <a:pPr marL="341308" marR="0" lvl="0" indent="-341308" algn="l" defTabSz="449263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9900"/>
              </a:buClr>
              <a:buSzPct val="65000"/>
              <a:buFont typeface="Wingdings" pitchFamily="2"/>
              <a:buChar char=""/>
              <a:tabLst>
                <a:tab pos="911216" algn="l"/>
                <a:tab pos="1825616" algn="l"/>
                <a:tab pos="2740016" algn="l"/>
                <a:tab pos="3654416" algn="l"/>
                <a:tab pos="4568816" algn="l"/>
                <a:tab pos="5483216" algn="l"/>
                <a:tab pos="6397616" algn="l"/>
                <a:tab pos="7312016" algn="l"/>
                <a:tab pos="8226416" algn="l"/>
                <a:tab pos="9140816" algn="l"/>
                <a:tab pos="10055216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 pitchFamily="34"/>
                <a:cs typeface="Arial Unicode MS" pitchFamily="34"/>
              </a:rPr>
              <a:t>воспроизводимость</a:t>
            </a: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 pitchFamily="34"/>
                <a:cs typeface="Arial Unicode MS" pitchFamily="34"/>
              </a:rPr>
              <a:t> педагогических результатов</a:t>
            </a:r>
          </a:p>
          <a:p>
            <a:pPr marL="341308" marR="0" lvl="0" indent="-341308" algn="l" defTabSz="449263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911216" algn="l"/>
                <a:tab pos="1825616" algn="l"/>
                <a:tab pos="2740016" algn="l"/>
                <a:tab pos="3654416" algn="l"/>
                <a:tab pos="4568816" algn="l"/>
                <a:tab pos="5483216" algn="l"/>
                <a:tab pos="6397616" algn="l"/>
                <a:tab pos="7312016" algn="l"/>
                <a:tab pos="8226416" algn="l"/>
                <a:tab pos="9140816" algn="l"/>
                <a:tab pos="10055216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 pitchFamily="34"/>
              <a:cs typeface="Arial Unicode MS" pitchFamily="34"/>
            </a:endParaRPr>
          </a:p>
          <a:p>
            <a:pPr marL="341308" marR="0" lvl="0" indent="-341308" algn="ctr" defTabSz="449263" rtl="0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911216" algn="l"/>
                <a:tab pos="1825616" algn="l"/>
                <a:tab pos="2740016" algn="l"/>
                <a:tab pos="3654416" algn="l"/>
                <a:tab pos="4568816" algn="l"/>
                <a:tab pos="5483216" algn="l"/>
                <a:tab pos="6397616" algn="l"/>
                <a:tab pos="7312016" algn="l"/>
                <a:tab pos="8226416" algn="l"/>
                <a:tab pos="9140816" algn="l"/>
                <a:tab pos="10055216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 pitchFamily="34"/>
              <a:cs typeface="Arial Unicode MS" pitchFamily="34"/>
            </a:endParaRPr>
          </a:p>
          <a:p>
            <a:pPr marL="341308" marR="0" lvl="0" indent="-341308" algn="ctr" defTabSz="449263" rtl="0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911216" algn="l"/>
                <a:tab pos="1825616" algn="l"/>
                <a:tab pos="2740016" algn="l"/>
                <a:tab pos="3654416" algn="l"/>
                <a:tab pos="4568816" algn="l"/>
                <a:tab pos="5483216" algn="l"/>
                <a:tab pos="6397616" algn="l"/>
                <a:tab pos="7312016" algn="l"/>
                <a:tab pos="8226416" algn="l"/>
                <a:tab pos="9140816" algn="l"/>
                <a:tab pos="10055216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 pitchFamily="34"/>
              <a:cs typeface="Arial Unicode MS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82416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0" y="376687"/>
            <a:ext cx="8762996" cy="9144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/>
              <a:t>Современные образовательные технологии</a:t>
            </a:r>
            <a:endParaRPr lang="en-US" b="1" i="1"/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57200" y="1524003"/>
            <a:ext cx="9372600" cy="3962396"/>
          </a:xfrm>
        </p:spPr>
        <p:txBody>
          <a:bodyPr>
            <a:normAutofit lnSpcReduction="10000"/>
          </a:bodyPr>
          <a:lstStyle/>
          <a:p>
            <a:pPr lvl="0">
              <a:lnSpc>
                <a:spcPct val="80000"/>
              </a:lnSpc>
            </a:pPr>
            <a:r>
              <a:rPr lang="ru-RU" sz="2400"/>
              <a:t>технология организации самостоятельной деятельности школьников, </a:t>
            </a:r>
          </a:p>
          <a:p>
            <a:pPr lvl="0">
              <a:lnSpc>
                <a:spcPct val="80000"/>
              </a:lnSpc>
            </a:pPr>
            <a:r>
              <a:rPr lang="ru-RU" sz="2400"/>
              <a:t>технология организации исследовательской деятельности школьников, </a:t>
            </a:r>
          </a:p>
          <a:p>
            <a:pPr lvl="0">
              <a:lnSpc>
                <a:spcPct val="80000"/>
              </a:lnSpc>
            </a:pPr>
            <a:r>
              <a:rPr lang="ru-RU" sz="2400"/>
              <a:t>технология организации проектной  деятельности школьников,</a:t>
            </a:r>
          </a:p>
          <a:p>
            <a:pPr lvl="0">
              <a:lnSpc>
                <a:spcPct val="80000"/>
              </a:lnSpc>
            </a:pPr>
            <a:r>
              <a:rPr lang="ru-RU" sz="2400"/>
              <a:t>технология проблемного обучения,</a:t>
            </a:r>
          </a:p>
          <a:p>
            <a:pPr lvl="0">
              <a:lnSpc>
                <a:spcPct val="80000"/>
              </a:lnSpc>
            </a:pPr>
            <a:r>
              <a:rPr lang="ru-RU" sz="2400"/>
              <a:t>технологии развития критического мышления,</a:t>
            </a:r>
          </a:p>
          <a:p>
            <a:pPr lvl="0">
              <a:lnSpc>
                <a:spcPct val="80000"/>
              </a:lnSpc>
            </a:pPr>
            <a:r>
              <a:rPr lang="ru-RU" sz="2400"/>
              <a:t>технологии диалогового взаимодействия,</a:t>
            </a:r>
          </a:p>
          <a:p>
            <a:pPr lvl="0">
              <a:lnSpc>
                <a:spcPct val="80000"/>
              </a:lnSpc>
            </a:pPr>
            <a:r>
              <a:rPr lang="ru-RU" sz="2400"/>
              <a:t>технология «Педагогическая мастерская»,</a:t>
            </a:r>
          </a:p>
          <a:p>
            <a:pPr lvl="0">
              <a:lnSpc>
                <a:spcPct val="80000"/>
              </a:lnSpc>
            </a:pPr>
            <a:r>
              <a:rPr lang="ru-RU" sz="2400"/>
              <a:t>технология кейсов…</a:t>
            </a:r>
          </a:p>
        </p:txBody>
      </p:sp>
    </p:spTree>
    <p:extLst>
      <p:ext uri="{BB962C8B-B14F-4D97-AF65-F5344CB8AC3E}">
        <p14:creationId xmlns:p14="http://schemas.microsoft.com/office/powerpoint/2010/main" val="51990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ru-RU" i="1" smtClean="0">
                <a:latin typeface="Calibri" panose="020F0502020204030204" pitchFamily="34" charset="0"/>
              </a:rPr>
              <a:t>Современный урок</a:t>
            </a:r>
            <a:endParaRPr altLang="ru-RU" smtClean="0">
              <a:latin typeface="Calibri" panose="020F0502020204030204" pitchFamily="34" charset="0"/>
            </a:endParaRPr>
          </a:p>
        </p:txBody>
      </p:sp>
      <p:sp>
        <p:nvSpPr>
          <p:cNvPr id="59395" name="Содержимое 2"/>
          <p:cNvSpPr txBox="1"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altLang="ru-RU" sz="2800" smtClean="0">
                <a:latin typeface="Calibri" panose="020F0502020204030204" pitchFamily="34" charset="0"/>
              </a:rPr>
              <a:t>от триединой цели урока – к формулировке целей через деятельность учащихся и далее – к самостоятельному целеполаганию;</a:t>
            </a:r>
          </a:p>
          <a:p>
            <a:r>
              <a:rPr altLang="ru-RU" sz="2800" smtClean="0">
                <a:latin typeface="Calibri" panose="020F0502020204030204" pitchFamily="34" charset="0"/>
              </a:rPr>
              <a:t>от традиционного «линейного» урока изучения нового материала или закрепления пройденного – к многокомпонентному уроку, фундаменту современной организации учебного процесса;</a:t>
            </a:r>
          </a:p>
          <a:p>
            <a:r>
              <a:rPr altLang="ru-RU" sz="2800" smtClean="0">
                <a:latin typeface="Calibri" panose="020F0502020204030204" pitchFamily="34" charset="0"/>
              </a:rPr>
              <a:t>от традиционной отметки – современной оценке…</a:t>
            </a:r>
          </a:p>
          <a:p>
            <a:endParaRPr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22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0" y="1214442"/>
            <a:ext cx="8229600" cy="5493413"/>
          </a:xfrm>
        </p:spPr>
        <p:txBody>
          <a:bodyPr/>
          <a:lstStyle/>
          <a:p>
            <a:pPr marL="85725" lvl="0" indent="0">
              <a:lnSpc>
                <a:spcPct val="70000"/>
              </a:lnSpc>
              <a:spcBef>
                <a:spcPts val="500"/>
              </a:spcBef>
              <a:buNone/>
            </a:pPr>
            <a:r>
              <a:rPr lang="ru-RU" sz="1800" i="1"/>
              <a:t>И.В. Муштавинская</a:t>
            </a:r>
          </a:p>
          <a:p>
            <a:pPr marL="85725" lvl="0" indent="0">
              <a:lnSpc>
                <a:spcPct val="70000"/>
              </a:lnSpc>
              <a:spcBef>
                <a:spcPts val="400"/>
              </a:spcBef>
              <a:buNone/>
            </a:pPr>
            <a:endParaRPr lang="ru-RU" sz="2200" i="1"/>
          </a:p>
          <a:p>
            <a:pPr marL="85725" lvl="0" indent="0">
              <a:lnSpc>
                <a:spcPct val="70000"/>
              </a:lnSpc>
              <a:spcBef>
                <a:spcPts val="500"/>
              </a:spcBef>
              <a:buNone/>
            </a:pPr>
            <a:r>
              <a:rPr lang="ru-RU" sz="2200"/>
              <a:t>1 группа</a:t>
            </a:r>
          </a:p>
          <a:p>
            <a:pPr marL="85725" lvl="0" indent="0">
              <a:lnSpc>
                <a:spcPct val="70000"/>
              </a:lnSpc>
              <a:spcBef>
                <a:spcPts val="400"/>
              </a:spcBef>
              <a:buNone/>
            </a:pPr>
            <a:r>
              <a:rPr lang="ru-RU" sz="2200" b="1" i="1"/>
              <a:t>Технологии стандартного характера</a:t>
            </a:r>
            <a:endParaRPr lang="ru-RU" sz="2200"/>
          </a:p>
          <a:p>
            <a:pPr marL="85725" lvl="0" indent="0">
              <a:lnSpc>
                <a:spcPct val="80000"/>
              </a:lnSpc>
              <a:spcBef>
                <a:spcPts val="400"/>
              </a:spcBef>
              <a:buNone/>
            </a:pPr>
            <a:r>
              <a:rPr lang="ru-RU" sz="2200"/>
              <a:t>Главный результат здесь выражается в формировании известных знаний, умений и навыков, а рефлексивные процессы (анализ, осмысление, оценка) лишь используются человеком в качестве средств (естественно, необходимых и желаемых) для решения задач определенного содержания по тому или иному учебному предмету</a:t>
            </a:r>
          </a:p>
          <a:p>
            <a:pPr marL="85725" lvl="0" indent="0">
              <a:lnSpc>
                <a:spcPct val="70000"/>
              </a:lnSpc>
              <a:spcBef>
                <a:spcPts val="400"/>
              </a:spcBef>
              <a:buNone/>
            </a:pPr>
            <a:endParaRPr lang="ru-RU" sz="2200"/>
          </a:p>
          <a:p>
            <a:pPr marL="85725" lvl="0" indent="0">
              <a:lnSpc>
                <a:spcPct val="70000"/>
              </a:lnSpc>
              <a:spcBef>
                <a:spcPts val="500"/>
              </a:spcBef>
              <a:buNone/>
            </a:pPr>
            <a:r>
              <a:rPr lang="ru-RU" sz="2200"/>
              <a:t>2 группа</a:t>
            </a:r>
          </a:p>
          <a:p>
            <a:pPr marL="85725" lvl="0" indent="0">
              <a:lnSpc>
                <a:spcPct val="80000"/>
              </a:lnSpc>
              <a:spcBef>
                <a:spcPts val="400"/>
              </a:spcBef>
              <a:buNone/>
            </a:pPr>
            <a:r>
              <a:rPr lang="ru-RU" sz="2200" b="1" i="1"/>
              <a:t>Технологии рефлексивного характера</a:t>
            </a:r>
            <a:r>
              <a:rPr lang="ru-RU" sz="2200"/>
              <a:t>, целью и конечным результатом которых является овладение субъектом способами самого рефлексивного мышления, надпредметными когнитивными умениями, которые бы в дальнейшем входили в интеллектуальный аппарат личности и применялись в процессе самостоятельных поисков и открытий</a:t>
            </a:r>
          </a:p>
          <a:p>
            <a:pPr marL="85725" lvl="0" indent="0">
              <a:lnSpc>
                <a:spcPct val="70000"/>
              </a:lnSpc>
              <a:spcBef>
                <a:spcPts val="400"/>
              </a:spcBef>
              <a:buNone/>
            </a:pPr>
            <a:endParaRPr lang="ru-RU" sz="1700"/>
          </a:p>
        </p:txBody>
      </p:sp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0067" y="428625"/>
            <a:ext cx="8643932" cy="785817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b="1"/>
              <a:t>	</a:t>
            </a:r>
            <a:r>
              <a:rPr lang="ru-RU" sz="2800" b="1" i="1"/>
              <a:t>Классификации  педагогических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103347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 noGrp="1"/>
          </p:cNvSpPr>
          <p:nvPr>
            <p:ph type="title"/>
          </p:nvPr>
        </p:nvSpPr>
        <p:spPr>
          <a:xfrm>
            <a:off x="468309" y="333371"/>
            <a:ext cx="8229600" cy="1143000"/>
          </a:xfrm>
        </p:spPr>
        <p:txBody>
          <a:bodyPr/>
          <a:lstStyle/>
          <a:p>
            <a:pPr lvl="0"/>
            <a:r>
              <a:rPr lang="ru-RU" sz="3200" b="1" i="1"/>
              <a:t>Учись учиться!</a:t>
            </a:r>
          </a:p>
        </p:txBody>
      </p:sp>
      <p:sp>
        <p:nvSpPr>
          <p:cNvPr id="3" name="Содержимое 3"/>
          <p:cNvSpPr txBox="1">
            <a:spLocks noGrp="1"/>
          </p:cNvSpPr>
          <p:nvPr>
            <p:ph idx="1"/>
          </p:nvPr>
        </p:nvSpPr>
        <p:spPr>
          <a:xfrm>
            <a:off x="900117" y="1484308"/>
            <a:ext cx="7772400" cy="4530723"/>
          </a:xfrm>
        </p:spPr>
        <p:txBody>
          <a:bodyPr/>
          <a:lstStyle/>
          <a:p>
            <a:pPr lvl="0" algn="just">
              <a:spcBef>
                <a:spcPts val="600"/>
              </a:spcBef>
            </a:pPr>
            <a:r>
              <a:rPr lang="ru-RU" sz="2400"/>
              <a:t>Современные образовательные технологии, такие как метод проектов, технология развития критического мышления, педагогические мастерские, дебаты, проектные, исследовательские и дискуссионные технологии, кейс-метод, технология портфолио, диалоговые технологии в полной мере могут быть отнесены к </a:t>
            </a:r>
            <a:r>
              <a:rPr lang="ru-RU" sz="2400" b="1" i="1"/>
              <a:t>технологиям определенного характера, технологиям по «обучению мышлению»</a:t>
            </a:r>
          </a:p>
          <a:p>
            <a:pPr lvl="0" algn="just">
              <a:spcBef>
                <a:spcPts val="600"/>
              </a:spcBef>
            </a:pPr>
            <a:r>
              <a:rPr lang="ru-RU" sz="2400"/>
              <a:t>Это технологии, которое в целом помогают в формировании ведущих компетенций современного человека – умения учиться как компетенции, обеспечивающей овладение новыми компетенциями</a:t>
            </a:r>
          </a:p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31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hlinkClick r:id="rId2" action="ppaction://hlinkfile"/>
              </a:rPr>
              <a:t>Рецепт 1. </a:t>
            </a:r>
            <a:r>
              <a:rPr lang="ru-RU" altLang="ru-RU" dirty="0" smtClean="0"/>
              <a:t>Технологии</a:t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6144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spcBef>
                <a:spcPct val="0"/>
              </a:spcBef>
            </a:pPr>
            <a:r>
              <a:rPr lang="ru-RU" altLang="ru-RU" sz="2400" dirty="0" smtClean="0"/>
              <a:t>Если, при формулировке целей-результатов учителю могут помочь таксономии целей, то задача построения многокомпонентного современного урока сложнее. Один из путей – это современные образовательные технологии, именно они отвечают в учебном процессе и за </a:t>
            </a:r>
            <a:r>
              <a:rPr lang="ru-RU" altLang="ru-RU" sz="2400" dirty="0" err="1" smtClean="0"/>
              <a:t>диагностичную</a:t>
            </a:r>
            <a:r>
              <a:rPr lang="ru-RU" altLang="ru-RU" sz="2400" dirty="0" smtClean="0"/>
              <a:t> формулировку целей и за современные методы построения урока</a:t>
            </a: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dirty="0" smtClean="0">
                <a:cs typeface="Times New Roman" panose="02020603050405020304" pitchFamily="18" charset="0"/>
              </a:rPr>
              <a:t>Современные образовательные технологии </a:t>
            </a:r>
            <a:r>
              <a:rPr lang="ru-RU" altLang="ru-RU" sz="2400" dirty="0" err="1" smtClean="0">
                <a:cs typeface="Times New Roman" panose="02020603050405020304" pitchFamily="18" charset="0"/>
              </a:rPr>
              <a:t>метакогнитивного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 рефлексивного характера (</a:t>
            </a:r>
            <a:r>
              <a:rPr lang="ru-RU" altLang="ru-RU" sz="2400" dirty="0" err="1" smtClean="0">
                <a:cs typeface="Times New Roman" panose="02020603050405020304" pitchFamily="18" charset="0"/>
              </a:rPr>
              <a:t>метапредметного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 характера в терминологии ФГОС)  сегодня становятся важнейшим ресурсом модернизации современного образования, помогают активизировать и другие ресурсы современного урока</a:t>
            </a:r>
            <a:endParaRPr lang="ru-RU" altLang="ru-RU" sz="2400" dirty="0" smtClean="0"/>
          </a:p>
          <a:p>
            <a:pPr marL="0" indent="0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98427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i="1"/>
              <a:t>Метод проектов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-304796" y="1447796"/>
            <a:ext cx="9296403" cy="4495803"/>
          </a:xfrm>
        </p:spPr>
        <p:txBody>
          <a:bodyPr/>
          <a:lstStyle/>
          <a:p>
            <a:pPr marL="0" lvl="0" indent="0" algn="r">
              <a:buNone/>
            </a:pPr>
            <a:r>
              <a:rPr lang="ru-RU" sz="2800" dirty="0"/>
              <a:t>«Метод проектов… способ достижения дидактической цели через детальную разработку проблемы (технологию), которая должна завершиться вполне реальным, осязаемым практическим результатом, оформленным тем или иным образом…».  </a:t>
            </a:r>
          </a:p>
          <a:p>
            <a:pPr marL="0" lvl="0" indent="0" algn="r">
              <a:buNone/>
            </a:pPr>
            <a:r>
              <a:rPr lang="ru-RU" sz="2800" dirty="0"/>
              <a:t> Электронный ресурс/ </a:t>
            </a:r>
            <a:r>
              <a:rPr lang="ru-RU" sz="2800" dirty="0" err="1"/>
              <a:t>Полат</a:t>
            </a:r>
            <a:r>
              <a:rPr lang="ru-RU" sz="2800" dirty="0"/>
              <a:t> Е.С. Метод проектов / «Лаборатория дистанционного обучения» РАО, </a:t>
            </a:r>
            <a:r>
              <a:rPr lang="ru-RU" sz="2800" u="sng" dirty="0">
                <a:hlinkClick r:id="rId3"/>
              </a:rPr>
              <a:t>http://distant.ioso.ru</a:t>
            </a:r>
            <a:r>
              <a:rPr lang="ru-RU" sz="1800" u="sng" dirty="0">
                <a:hlinkClick r:id="rId3"/>
              </a:rPr>
              <a:t>/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8005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800" b="1" i="1"/>
              <a:t>Портфолио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spcBef>
                <a:spcPts val="500"/>
              </a:spcBef>
              <a:buNone/>
            </a:pPr>
            <a:r>
              <a:rPr lang="ru-RU"/>
              <a:t>Портфолио — это технология сбора и анализа ин формации о процессе обучения и результатах учебной деятельности</a:t>
            </a:r>
          </a:p>
          <a:p>
            <a:pPr lvl="0" algn="ctr">
              <a:spcBef>
                <a:spcPts val="500"/>
              </a:spcBef>
              <a:buNone/>
            </a:pPr>
            <a:r>
              <a:rPr lang="ru-RU"/>
              <a:t>Для учащегося портфолио — организатор его учебной деятельности, для учителя — средство обратной связи и инструмент оценочной деятельности</a:t>
            </a:r>
          </a:p>
          <a:p>
            <a:pPr lvl="0">
              <a:spcBef>
                <a:spcPts val="500"/>
              </a:spcBef>
              <a:buNone/>
            </a:pPr>
            <a:r>
              <a:rPr lang="ru-RU"/>
              <a:t>Отличительной особенностью портфолио является его личностно ориентированный характер:</a:t>
            </a:r>
          </a:p>
          <a:p>
            <a:pPr lvl="0">
              <a:spcBef>
                <a:spcPts val="500"/>
              </a:spcBef>
            </a:pPr>
            <a:r>
              <a:rPr lang="ru-RU"/>
              <a:t>ученик вместе с учителем определяет или уточняет цель создания портфолио;</a:t>
            </a:r>
          </a:p>
          <a:p>
            <a:pPr lvl="0">
              <a:spcBef>
                <a:spcPts val="500"/>
              </a:spcBef>
            </a:pPr>
            <a:r>
              <a:rPr lang="ru-RU"/>
              <a:t>ученик собирает материал в портфолио;</a:t>
            </a:r>
          </a:p>
          <a:p>
            <a:pPr lvl="0">
              <a:spcBef>
                <a:spcPts val="500"/>
              </a:spcBef>
            </a:pPr>
            <a:r>
              <a:rPr lang="ru-RU"/>
              <a:t>в основе оценивания результатов лежат самооценка и взаимооценка</a:t>
            </a:r>
          </a:p>
        </p:txBody>
      </p:sp>
    </p:spTree>
    <p:extLst>
      <p:ext uri="{BB962C8B-B14F-4D97-AF65-F5344CB8AC3E}">
        <p14:creationId xmlns:p14="http://schemas.microsoft.com/office/powerpoint/2010/main" val="382158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343025"/>
          </a:xfrm>
        </p:spPr>
        <p:txBody>
          <a:bodyPr/>
          <a:lstStyle/>
          <a:p>
            <a:pPr lv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/>
              <a:t>		</a:t>
            </a:r>
            <a:r>
              <a:rPr lang="en-GB" sz="2800" b="1" i="1"/>
              <a:t>Технология развития критического мышления</a:t>
            </a:r>
          </a:p>
        </p:txBody>
      </p:sp>
      <p:sp>
        <p:nvSpPr>
          <p:cNvPr id="3" name="Rectangle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30723"/>
          </a:xfrm>
        </p:spPr>
        <p:txBody>
          <a:bodyPr/>
          <a:lstStyle/>
          <a:p>
            <a:pPr marL="365760" lvl="0" indent="-256032">
              <a:lnSpc>
                <a:spcPct val="80000"/>
              </a:lnSpc>
              <a:spcBef>
                <a:spcPts val="300"/>
              </a:spcBef>
              <a:buNone/>
            </a:pPr>
            <a:r>
              <a:rPr lang="ru-RU" sz="2400"/>
              <a:t>Образовательная технология, направленная на развитие стиля мышления учащихся, основными чертами которого являются критичность, открытость, гибкость, рефлексивность </a:t>
            </a:r>
          </a:p>
          <a:p>
            <a:pPr marL="365760" lvl="0" indent="-256032">
              <a:lnSpc>
                <a:spcPct val="80000"/>
              </a:lnSpc>
              <a:spcBef>
                <a:spcPts val="300"/>
              </a:spcBef>
              <a:buNone/>
            </a:pPr>
            <a:r>
              <a:rPr lang="ru-RU" sz="2400"/>
              <a:t>Цель применения технологии в учебном процессе – развитие интеллектуальных способностей ученика, позволяющих  учиться самостоятельно</a:t>
            </a:r>
          </a:p>
          <a:p>
            <a:pPr marL="365760" lvl="0" indent="-256032">
              <a:lnSpc>
                <a:spcPct val="80000"/>
              </a:lnSpc>
              <a:spcBef>
                <a:spcPts val="300"/>
              </a:spcBef>
              <a:buNone/>
            </a:pPr>
            <a:r>
              <a:rPr lang="ru-RU" sz="2400"/>
              <a:t>Важным в данной технологии является следование трем фазам: evocation (вызов, пробуждение), realization (осмысление новой информации), reflection (рефлексия) и соблюдение определенных условий: активность. участников процесса, разрешение высказывать разнообразные «рискованные» идеи и т.д.</a:t>
            </a:r>
          </a:p>
          <a:p>
            <a:pPr marL="365760" lvl="0" indent="-256032">
              <a:lnSpc>
                <a:spcPct val="80000"/>
              </a:lnSpc>
              <a:spcBef>
                <a:spcPts val="300"/>
              </a:spcBef>
              <a:buNone/>
            </a:pPr>
            <a:endParaRPr lang="en-GB" sz="1100" b="1" i="1"/>
          </a:p>
        </p:txBody>
      </p:sp>
    </p:spTree>
    <p:extLst>
      <p:ext uri="{BB962C8B-B14F-4D97-AF65-F5344CB8AC3E}">
        <p14:creationId xmlns:p14="http://schemas.microsoft.com/office/powerpoint/2010/main" val="279229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-26895" y="260648"/>
            <a:ext cx="8724900" cy="715963"/>
          </a:xfrm>
        </p:spPr>
        <p:txBody>
          <a:bodyPr>
            <a:normAutofit fontScale="90000"/>
          </a:bodyPr>
          <a:lstStyle/>
          <a:p>
            <a:r>
              <a:rPr lang="ru-RU" altLang="ru-RU" i="1" dirty="0" smtClean="0"/>
              <a:t>Рецепт 2. Коммуникация</a:t>
            </a:r>
            <a:br>
              <a:rPr lang="ru-RU" altLang="ru-RU" i="1" dirty="0" smtClean="0"/>
            </a:br>
            <a:endParaRPr lang="ru-RU" altLang="ru-RU" i="1" dirty="0" smtClean="0"/>
          </a:p>
        </p:txBody>
      </p:sp>
      <p:sp>
        <p:nvSpPr>
          <p:cNvPr id="62467" name="Объект 2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4525962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smtClean="0"/>
              <a:t>Наиболее эффективно развитие коммуникативных УУД может происходить  при использовании приёмов индивидуально-групповой и групповой формы обучения</a:t>
            </a: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smtClean="0">
                <a:cs typeface="Times New Roman" panose="02020603050405020304" pitchFamily="18" charset="0"/>
              </a:rPr>
              <a:t>Коммуникативные умения это:</a:t>
            </a:r>
            <a:endParaRPr lang="ru-RU" altLang="ru-RU" sz="240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</a:pPr>
            <a:r>
              <a:rPr lang="ru-RU" altLang="ru-RU" sz="2400" smtClean="0">
                <a:cs typeface="Times New Roman" panose="02020603050405020304" pitchFamily="18" charset="0"/>
              </a:rPr>
              <a:t>	коммуникация учащихся в парной и групповой работе:</a:t>
            </a:r>
            <a:endParaRPr lang="ru-RU" altLang="ru-RU" sz="240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ct val="0"/>
              </a:spcBef>
            </a:pPr>
            <a:r>
              <a:rPr lang="ru-RU" altLang="ru-RU" sz="2400" smtClean="0">
                <a:cs typeface="Times New Roman" panose="02020603050405020304" pitchFamily="18" charset="0"/>
              </a:rPr>
              <a:t>	умение слушать других и отстаивать свою позицию;</a:t>
            </a:r>
            <a:endParaRPr lang="ru-RU" altLang="ru-RU" sz="240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ct val="0"/>
              </a:spcBef>
            </a:pPr>
            <a:r>
              <a:rPr lang="ru-RU" altLang="ru-RU" sz="2400" smtClean="0">
                <a:cs typeface="Times New Roman" panose="02020603050405020304" pitchFamily="18" charset="0"/>
                <a:sym typeface="Times New Roman" panose="02020603050405020304" pitchFamily="18" charset="0"/>
              </a:rPr>
              <a:t>           </a:t>
            </a:r>
            <a:r>
              <a:rPr lang="ru-RU" altLang="ru-RU" sz="2400" smtClean="0">
                <a:cs typeface="Times New Roman" panose="02020603050405020304" pitchFamily="18" charset="0"/>
              </a:rPr>
              <a:t>умение организовывать учебное сотрудничество с одноклассниками и учителем;</a:t>
            </a:r>
            <a:endParaRPr lang="ru-RU" altLang="ru-RU" sz="240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ct val="0"/>
              </a:spcBef>
            </a:pPr>
            <a:r>
              <a:rPr lang="ru-RU" altLang="ru-RU" sz="2400" smtClean="0">
                <a:cs typeface="Times New Roman" panose="02020603050405020304" pitchFamily="18" charset="0"/>
              </a:rPr>
              <a:t>	умение адекватно формулировать и давать оценку своим и чужим действиям, эмоциям, чувствам и т.д.</a:t>
            </a:r>
          </a:p>
          <a:p>
            <a:pPr marL="0" indent="0" algn="just">
              <a:spcBef>
                <a:spcPct val="0"/>
              </a:spcBef>
            </a:pPr>
            <a:endParaRPr lang="ru-RU" altLang="ru-RU" sz="240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5778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" y="200215"/>
            <a:ext cx="5689600" cy="4267200"/>
          </a:xfrm>
        </p:spPr>
      </p:pic>
      <p:sp>
        <p:nvSpPr>
          <p:cNvPr id="6" name="Прямоугольник 5"/>
          <p:cNvSpPr/>
          <p:nvPr/>
        </p:nvSpPr>
        <p:spPr>
          <a:xfrm>
            <a:off x="5681611" y="116632"/>
            <a:ext cx="328141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Класс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делится на группы. Группе выдаются тексты различного содержания. Каждый учащийся работает со своим текстом: выделяя главное, либо составляет опорный конспект, либо использует одну из графических форм (например "кластер"). По окончании работы учащиеся переходят в другие группы - группы экспертов.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Работа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"экспертов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Новые группы составляются так, чтобы в каждой оказались специалисты по одной теме. В процессе обмена результатами своей работы, составляется общая презентационная схема рассказа по теме. Решается вопрос о том, кто будет проводить итоговую презентацию. Затем учащиеся пересаживаются в свои первоначальные группы. 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3.Вернувшись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свою рабочую группу, эксперт знакомит других членов группы со своей темой, пользуясь общей презентационной схемой. В группе происходит обмен информацией всех участников рабочей группы. Таким образом, в каждой рабочей группе, благодаря работе экспертов, складывается общее представление по изучаемой теме.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6903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419100" y="262705"/>
            <a:ext cx="8724900" cy="715963"/>
          </a:xfrm>
        </p:spPr>
        <p:txBody>
          <a:bodyPr>
            <a:normAutofit fontScale="90000"/>
          </a:bodyPr>
          <a:lstStyle/>
          <a:p>
            <a:r>
              <a:rPr lang="ru-RU" altLang="ru-RU" i="1" dirty="0" smtClean="0"/>
              <a:t>Рецепт 3. Мотивация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7"/>
            <a:ext cx="9145016" cy="450418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2400" dirty="0" smtClean="0"/>
              <a:t>На </a:t>
            </a:r>
            <a:r>
              <a:rPr lang="ru-RU" sz="2400" dirty="0"/>
              <a:t>уроке должно быть </a:t>
            </a:r>
            <a:r>
              <a:rPr lang="ru-RU" sz="2400" dirty="0" smtClean="0"/>
              <a:t>интересно:</a:t>
            </a:r>
          </a:p>
          <a:p>
            <a:pPr marL="0" indent="0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2400" dirty="0" smtClean="0"/>
              <a:t>Активное целеполагание – залог сохранения интереса к уроку</a:t>
            </a:r>
            <a:endParaRPr lang="ru-RU" sz="2400" dirty="0"/>
          </a:p>
          <a:p>
            <a:pPr marL="0" indent="0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2400" dirty="0" smtClean="0"/>
              <a:t>Мотивацию на уроке можно поддержать используя различные приемы. Основными </a:t>
            </a:r>
            <a:r>
              <a:rPr lang="ru-RU" sz="2400" dirty="0"/>
              <a:t>приемами, стимулирующими познавательную мотивацию учащихся, являются проблемные, </a:t>
            </a:r>
            <a:r>
              <a:rPr lang="ru-RU" sz="2400" dirty="0" smtClean="0"/>
              <a:t>игровые, частично-поисковые </a:t>
            </a:r>
            <a:r>
              <a:rPr lang="ru-RU" sz="2400" dirty="0"/>
              <a:t>и эвристические ситуации, которые создаются на уроках. </a:t>
            </a:r>
          </a:p>
          <a:p>
            <a:pPr marL="0" indent="0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2400" dirty="0"/>
              <a:t>Вот некоторые примеры приемов, стимулирующие познавательную мотивацию учащихся: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400" dirty="0"/>
              <a:t>- создание проблемных ситуаций;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400" dirty="0"/>
              <a:t>- «втягивание и отстранение»;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400" dirty="0"/>
              <a:t>- тренинг определений;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400" dirty="0"/>
              <a:t>- выбор и замена заданий;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400" dirty="0"/>
              <a:t>- дискуссии («круглый стол», «дебаты», «сократические диалоги», «мозговой штурм», дидактические  игры - «заседание экспертной группы», «судебное заседание</a:t>
            </a:r>
            <a:r>
              <a:rPr lang="ru-RU" sz="2400" dirty="0" smtClean="0"/>
              <a:t>» и т.д. </a:t>
            </a:r>
            <a:r>
              <a:rPr lang="ru-RU" sz="2400" dirty="0"/>
              <a:t>т.д</a:t>
            </a:r>
            <a:r>
              <a:rPr lang="ru-RU" sz="2400" dirty="0" smtClean="0"/>
              <a:t>.)</a:t>
            </a:r>
            <a:endParaRPr lang="ru-RU" sz="2400" dirty="0"/>
          </a:p>
          <a:p>
            <a:pPr>
              <a:buFont typeface="Arial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96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i="1" dirty="0" smtClean="0"/>
              <a:t>Рецепт 4. Не только или не столько  знания, но и…</a:t>
            </a:r>
          </a:p>
        </p:txBody>
      </p:sp>
      <p:sp>
        <p:nvSpPr>
          <p:cNvPr id="645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49263" algn="just">
              <a:lnSpc>
                <a:spcPct val="115000"/>
              </a:lnSpc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 учитель дает ученику готовое знание о предмете и требует от него воспроизводства в виде ответной реакции, то он нарушает у учащегося его естественную тягу к собственной исследовательской и познавательной деятельности, снижает интерес к изучаемому</a:t>
            </a: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406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 smtClean="0"/>
              <a:t>Типы уроков</a:t>
            </a:r>
            <a:br>
              <a:rPr lang="ru-RU" sz="3200" dirty="0" smtClean="0"/>
            </a:br>
            <a:r>
              <a:rPr lang="ru-RU" sz="3200" dirty="0" err="1" smtClean="0"/>
              <a:t>Знаниевый</a:t>
            </a:r>
            <a:r>
              <a:rPr lang="ru-RU" sz="3200" dirty="0" smtClean="0"/>
              <a:t> (репродуктивный) подход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036496" cy="5594920"/>
          </a:xfrm>
        </p:spPr>
        <p:txBody>
          <a:bodyPr>
            <a:normAutofit fontScale="25000" lnSpcReduction="20000"/>
          </a:bodyPr>
          <a:lstStyle/>
          <a:p>
            <a:pPr indent="-108000">
              <a:lnSpc>
                <a:spcPct val="120000"/>
              </a:lnSpc>
              <a:spcBef>
                <a:spcPts val="0"/>
              </a:spcBef>
            </a:pPr>
            <a:r>
              <a:rPr lang="ru-RU" altLang="ru-RU" sz="5600" b="1" dirty="0" smtClean="0"/>
              <a:t>1.Урок изучения нового материала</a:t>
            </a:r>
            <a:endParaRPr lang="ru-RU" altLang="ru-RU" sz="5600" dirty="0" smtClean="0"/>
          </a:p>
          <a:p>
            <a:pPr indent="-108000">
              <a:lnSpc>
                <a:spcPct val="120000"/>
              </a:lnSpc>
              <a:spcBef>
                <a:spcPts val="0"/>
              </a:spcBef>
            </a:pPr>
            <a:r>
              <a:rPr lang="ru-RU" altLang="ru-RU" sz="5600" dirty="0" smtClean="0"/>
              <a:t>Сюда входят вводная и вступительная части, наблюдения и сбор материалов - как методические варианты уроков:</a:t>
            </a:r>
          </a:p>
          <a:p>
            <a:pPr indent="-108000">
              <a:lnSpc>
                <a:spcPct val="120000"/>
              </a:lnSpc>
              <a:spcBef>
                <a:spcPts val="0"/>
              </a:spcBef>
            </a:pPr>
            <a:r>
              <a:rPr lang="ru-RU" altLang="ru-RU" sz="5600" dirty="0" smtClean="0"/>
              <a:t>Урок - лекция</a:t>
            </a:r>
          </a:p>
          <a:p>
            <a:pPr indent="-108000">
              <a:lnSpc>
                <a:spcPct val="120000"/>
              </a:lnSpc>
              <a:spcBef>
                <a:spcPts val="0"/>
              </a:spcBef>
            </a:pPr>
            <a:r>
              <a:rPr lang="ru-RU" altLang="ru-RU" sz="5600" dirty="0" smtClean="0"/>
              <a:t>Урок - беседа</a:t>
            </a:r>
          </a:p>
          <a:p>
            <a:pPr indent="-108000">
              <a:lnSpc>
                <a:spcPct val="120000"/>
              </a:lnSpc>
              <a:spcBef>
                <a:spcPts val="0"/>
              </a:spcBef>
            </a:pPr>
            <a:r>
              <a:rPr lang="ru-RU" altLang="ru-RU" sz="5600" dirty="0" smtClean="0"/>
              <a:t>Урок с использованием учебного кинофильма</a:t>
            </a:r>
          </a:p>
          <a:p>
            <a:pPr indent="-108000">
              <a:lnSpc>
                <a:spcPct val="120000"/>
              </a:lnSpc>
              <a:spcBef>
                <a:spcPts val="0"/>
              </a:spcBef>
            </a:pPr>
            <a:r>
              <a:rPr lang="ru-RU" altLang="ru-RU" sz="5600" dirty="0" smtClean="0"/>
              <a:t>Урок теоретических или практических самостоятельных работ(исследовательского типа)</a:t>
            </a:r>
          </a:p>
          <a:p>
            <a:pPr indent="-108000">
              <a:lnSpc>
                <a:spcPct val="120000"/>
              </a:lnSpc>
              <a:spcBef>
                <a:spcPts val="0"/>
              </a:spcBef>
            </a:pPr>
            <a:r>
              <a:rPr lang="ru-RU" altLang="ru-RU" sz="5600" dirty="0" smtClean="0"/>
              <a:t>Урок смешанный(сочетание различных видов урока на одном уроке)</a:t>
            </a:r>
          </a:p>
          <a:p>
            <a:pPr indent="-108000">
              <a:lnSpc>
                <a:spcPct val="120000"/>
              </a:lnSpc>
              <a:spcBef>
                <a:spcPts val="0"/>
              </a:spcBef>
            </a:pPr>
            <a:r>
              <a:rPr lang="ru-RU" altLang="ru-RU" sz="5600" b="1" dirty="0" smtClean="0"/>
              <a:t>2. Уроки совершенствования знаний, умений и навыков</a:t>
            </a:r>
            <a:endParaRPr lang="ru-RU" altLang="ru-RU" sz="5600" dirty="0" smtClean="0"/>
          </a:p>
          <a:p>
            <a:pPr indent="-108000">
              <a:lnSpc>
                <a:spcPct val="120000"/>
              </a:lnSpc>
              <a:spcBef>
                <a:spcPts val="0"/>
              </a:spcBef>
            </a:pPr>
            <a:r>
              <a:rPr lang="ru-RU" altLang="ru-RU" sz="5600" dirty="0" smtClean="0"/>
              <a:t>Сюда входят уроки формирования умений и навыков, целевого применения усвоенного и др.:</a:t>
            </a:r>
          </a:p>
          <a:p>
            <a:pPr indent="-108000">
              <a:lnSpc>
                <a:spcPct val="120000"/>
              </a:lnSpc>
              <a:spcBef>
                <a:spcPts val="0"/>
              </a:spcBef>
            </a:pPr>
            <a:r>
              <a:rPr lang="ru-RU" altLang="ru-RU" sz="5600" dirty="0" smtClean="0"/>
              <a:t>Урок самостоятельных работ</a:t>
            </a:r>
          </a:p>
          <a:p>
            <a:pPr indent="-108000">
              <a:lnSpc>
                <a:spcPct val="120000"/>
              </a:lnSpc>
              <a:spcBef>
                <a:spcPts val="0"/>
              </a:spcBef>
            </a:pPr>
            <a:r>
              <a:rPr lang="ru-RU" altLang="ru-RU" sz="5600" dirty="0" smtClean="0"/>
              <a:t>Урок - лабораторная работа</a:t>
            </a:r>
          </a:p>
          <a:p>
            <a:pPr indent="-108000">
              <a:lnSpc>
                <a:spcPct val="120000"/>
              </a:lnSpc>
              <a:spcBef>
                <a:spcPts val="0"/>
              </a:spcBef>
            </a:pPr>
            <a:r>
              <a:rPr lang="ru-RU" altLang="ru-RU" sz="5600" dirty="0" smtClean="0"/>
              <a:t>Урок практических работ</a:t>
            </a:r>
          </a:p>
          <a:p>
            <a:pPr indent="-108000">
              <a:lnSpc>
                <a:spcPct val="120000"/>
              </a:lnSpc>
              <a:spcBef>
                <a:spcPts val="0"/>
              </a:spcBef>
            </a:pPr>
            <a:r>
              <a:rPr lang="ru-RU" altLang="ru-RU" sz="5600" dirty="0" smtClean="0"/>
              <a:t>Урок - экскурсия</a:t>
            </a:r>
          </a:p>
          <a:p>
            <a:pPr indent="-108000">
              <a:lnSpc>
                <a:spcPct val="120000"/>
              </a:lnSpc>
              <a:spcBef>
                <a:spcPts val="0"/>
              </a:spcBef>
            </a:pPr>
            <a:r>
              <a:rPr lang="ru-RU" altLang="ru-RU" sz="5600" dirty="0" smtClean="0"/>
              <a:t>Семинар</a:t>
            </a:r>
          </a:p>
          <a:p>
            <a:pPr indent="-108000">
              <a:lnSpc>
                <a:spcPct val="120000"/>
              </a:lnSpc>
              <a:spcBef>
                <a:spcPts val="0"/>
              </a:spcBef>
            </a:pPr>
            <a:r>
              <a:rPr lang="ru-RU" altLang="ru-RU" sz="5600" b="1" dirty="0" smtClean="0"/>
              <a:t>3.Урок обобщения и систематизации:</a:t>
            </a:r>
            <a:endParaRPr lang="ru-RU" altLang="ru-RU" sz="5600" dirty="0" smtClean="0"/>
          </a:p>
          <a:p>
            <a:pPr indent="-108000">
              <a:lnSpc>
                <a:spcPct val="120000"/>
              </a:lnSpc>
              <a:spcBef>
                <a:spcPts val="0"/>
              </a:spcBef>
            </a:pPr>
            <a:r>
              <a:rPr lang="ru-RU" altLang="ru-RU" sz="5600" dirty="0" smtClean="0"/>
              <a:t>Сюда входят основные виды всех пяти типов уроков</a:t>
            </a:r>
          </a:p>
          <a:p>
            <a:pPr indent="-108000">
              <a:lnSpc>
                <a:spcPct val="120000"/>
              </a:lnSpc>
              <a:spcBef>
                <a:spcPts val="0"/>
              </a:spcBef>
            </a:pPr>
            <a:r>
              <a:rPr lang="ru-RU" altLang="ru-RU" sz="5600" dirty="0" smtClean="0"/>
              <a:t> </a:t>
            </a:r>
            <a:r>
              <a:rPr lang="ru-RU" altLang="ru-RU" sz="5600" b="1" dirty="0" smtClean="0"/>
              <a:t>4.Уроки контрольные учета и оценки знаний, умений и навыков:</a:t>
            </a:r>
            <a:endParaRPr lang="ru-RU" altLang="ru-RU" sz="5600" dirty="0" smtClean="0"/>
          </a:p>
          <a:p>
            <a:pPr indent="-108000">
              <a:lnSpc>
                <a:spcPct val="120000"/>
              </a:lnSpc>
              <a:spcBef>
                <a:spcPts val="0"/>
              </a:spcBef>
            </a:pPr>
            <a:r>
              <a:rPr lang="ru-RU" altLang="ru-RU" sz="5600" dirty="0" smtClean="0"/>
              <a:t>Устная форма проверки(фронтальный, индивидуальный и групповой опрос)</a:t>
            </a:r>
          </a:p>
          <a:p>
            <a:pPr indent="-108000">
              <a:lnSpc>
                <a:spcPct val="120000"/>
              </a:lnSpc>
              <a:spcBef>
                <a:spcPts val="0"/>
              </a:spcBef>
            </a:pPr>
            <a:r>
              <a:rPr lang="ru-RU" altLang="ru-RU" sz="5600" dirty="0" smtClean="0"/>
              <a:t>письменная проверка</a:t>
            </a:r>
          </a:p>
          <a:p>
            <a:pPr indent="-108000">
              <a:lnSpc>
                <a:spcPct val="120000"/>
              </a:lnSpc>
              <a:spcBef>
                <a:spcPts val="0"/>
              </a:spcBef>
            </a:pPr>
            <a:r>
              <a:rPr lang="ru-RU" altLang="ru-RU" sz="5600" dirty="0" smtClean="0"/>
              <a:t>зачет</a:t>
            </a:r>
          </a:p>
          <a:p>
            <a:pPr indent="-108000">
              <a:lnSpc>
                <a:spcPct val="120000"/>
              </a:lnSpc>
              <a:spcBef>
                <a:spcPts val="0"/>
              </a:spcBef>
            </a:pPr>
            <a:r>
              <a:rPr lang="ru-RU" altLang="ru-RU" sz="5600" dirty="0" smtClean="0"/>
              <a:t>зачетные практические и лабораторные работы</a:t>
            </a:r>
          </a:p>
          <a:p>
            <a:pPr indent="-108000">
              <a:lnSpc>
                <a:spcPct val="120000"/>
              </a:lnSpc>
              <a:spcBef>
                <a:spcPts val="0"/>
              </a:spcBef>
            </a:pPr>
            <a:r>
              <a:rPr lang="ru-RU" altLang="ru-RU" sz="5600" dirty="0" smtClean="0"/>
              <a:t>контрольная ( самостоятельная) работа</a:t>
            </a:r>
          </a:p>
          <a:p>
            <a:pPr indent="-108000">
              <a:lnSpc>
                <a:spcPct val="120000"/>
              </a:lnSpc>
              <a:spcBef>
                <a:spcPts val="0"/>
              </a:spcBef>
            </a:pPr>
            <a:r>
              <a:rPr lang="ru-RU" altLang="ru-RU" sz="5600" dirty="0" smtClean="0"/>
              <a:t>смешанный урок( сочетание трех первых видов)</a:t>
            </a:r>
          </a:p>
          <a:p>
            <a:pPr indent="-108000">
              <a:lnSpc>
                <a:spcPct val="120000"/>
              </a:lnSpc>
              <a:spcBef>
                <a:spcPts val="0"/>
              </a:spcBef>
            </a:pPr>
            <a:r>
              <a:rPr lang="ru-RU" altLang="ru-RU" sz="5600" b="1" dirty="0" smtClean="0"/>
              <a:t>5.Комбинированные уроки:</a:t>
            </a:r>
            <a:endParaRPr lang="ru-RU" altLang="ru-RU" sz="5600" dirty="0" smtClean="0"/>
          </a:p>
          <a:p>
            <a:pPr indent="-108000">
              <a:lnSpc>
                <a:spcPct val="120000"/>
              </a:lnSpc>
              <a:spcBef>
                <a:spcPts val="0"/>
              </a:spcBef>
            </a:pPr>
            <a:r>
              <a:rPr lang="ru-RU" altLang="ru-RU" sz="5600" dirty="0" smtClean="0"/>
              <a:t>На них решаются несколько дидактических задач</a:t>
            </a:r>
          </a:p>
          <a:p>
            <a:pPr indent="-108000">
              <a:lnSpc>
                <a:spcPct val="120000"/>
              </a:lnSpc>
              <a:spcBef>
                <a:spcPts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5512042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238125" y="219075"/>
            <a:ext cx="8724900" cy="1121693"/>
          </a:xfrm>
        </p:spPr>
        <p:txBody>
          <a:bodyPr>
            <a:normAutofit fontScale="90000"/>
          </a:bodyPr>
          <a:lstStyle/>
          <a:p>
            <a:r>
              <a:rPr lang="ru-RU" altLang="ru-RU" sz="3600" i="1" dirty="0" smtClean="0"/>
              <a:t>Рецепт 5. Практика технологических карт урока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8534400" cy="4662264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2400" dirty="0"/>
              <a:t>Технологическая карта урока – современная форма планирования педагогического взаимодействия учителя и учащихся.  В ней должен быть описан весь процесс деятельности учащихся и учителя </a:t>
            </a:r>
            <a:r>
              <a:rPr lang="ru-RU" sz="2400" dirty="0" err="1" smtClean="0"/>
              <a:t>пооперационно</a:t>
            </a:r>
            <a:r>
              <a:rPr lang="ru-RU" sz="2400" dirty="0" smtClean="0"/>
              <a:t>,  </a:t>
            </a:r>
            <a:r>
              <a:rPr lang="ru-RU" sz="2400" dirty="0"/>
              <a:t>максимально детально и конкретно. В  технологической карте урока должны быть последовательно отражены все его  этапы, результаты урока четко фиксируются и  соотносятся со всеми операциями и действиями, которые приводят к их достижению, четко координируются и соотносятся друг с другом действия всех субъектов (учителя и учащихся</a:t>
            </a:r>
            <a:r>
              <a:rPr lang="ru-RU" sz="2400" dirty="0" smtClean="0"/>
              <a:t>)</a:t>
            </a:r>
            <a:endParaRPr lang="ru-RU" sz="2400" dirty="0"/>
          </a:p>
          <a:p>
            <a:pPr marL="0" indent="0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2400" dirty="0"/>
              <a:t>Несмотря на четкость требований, предъявляемых к  технологической карте, необходимо указать на широкую вариативность их </a:t>
            </a:r>
            <a:r>
              <a:rPr lang="ru-RU" sz="2400" dirty="0" smtClean="0"/>
              <a:t>шаблонов</a:t>
            </a:r>
            <a:endParaRPr lang="ru-RU" sz="2400" dirty="0"/>
          </a:p>
          <a:p>
            <a:pPr>
              <a:buFont typeface="Arial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45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КНИГА :</a:t>
            </a:r>
            <a:endParaRPr lang="ru-RU" dirty="0"/>
          </a:p>
        </p:txBody>
      </p:sp>
      <p:pic>
        <p:nvPicPr>
          <p:cNvPr id="1026" name="Picture 2" descr="C:\Users\Public\Pictures\Sample Pictures\b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2095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16010" y="1412776"/>
            <a:ext cx="514806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Аннотация </a:t>
            </a:r>
            <a:r>
              <a:rPr lang="ru-RU" sz="1400" dirty="0"/>
              <a:t>к книге "Новая дидактика современного урока в условиях введения ФГОС ООО. Методическое пособие"</a:t>
            </a:r>
          </a:p>
          <a:p>
            <a:r>
              <a:rPr lang="ru-RU" sz="1400" dirty="0"/>
              <a:t>В пособии описаны подходы к проектированию современного урока. Авторы показывают, как спланировать современный урок и как его проанализировать. Цель пособия - дать конкретные примеры организации современного урока в соответствии с идеями ФГОС, поэтому в книгу включены описания методических разработок и технологических карт уроков. Работа адресована преподавателям системы дополнительного профессионального образования и высшей школы, учителям, методистам, студентам педагогических вузов и колледжей, руководителям образовательных учреждений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1321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>
                <a:effectLst/>
              </a:rPr>
              <a:t>Типы уроков</a:t>
            </a:r>
            <a:br>
              <a:rPr lang="ru-RU" sz="3200" dirty="0">
                <a:effectLst/>
              </a:rPr>
            </a:br>
            <a:r>
              <a:rPr lang="ru-RU" sz="3200" dirty="0">
                <a:effectLst/>
              </a:rPr>
              <a:t>Системно-</a:t>
            </a:r>
            <a:r>
              <a:rPr lang="ru-RU" sz="3200" dirty="0" err="1">
                <a:effectLst/>
              </a:rPr>
              <a:t>деятельностный</a:t>
            </a:r>
            <a:r>
              <a:rPr lang="ru-RU" sz="3200" dirty="0">
                <a:effectLst/>
              </a:rPr>
              <a:t> подход</a:t>
            </a:r>
            <a:r>
              <a:rPr lang="ru-RU" sz="3200" b="1" dirty="0">
                <a:effectLst/>
              </a:rPr>
              <a:t>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1800" dirty="0" smtClean="0"/>
              <a:t>Один из подходов: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800" dirty="0" smtClean="0"/>
              <a:t>Выделяют </a:t>
            </a:r>
            <a:r>
              <a:rPr lang="ru-RU" sz="1800" dirty="0"/>
              <a:t>четыре типа уроков в зависимости от их целей:</a:t>
            </a:r>
            <a:br>
              <a:rPr lang="ru-RU" sz="1800" dirty="0"/>
            </a:br>
            <a:r>
              <a:rPr lang="ru-RU" sz="1800" b="1" dirty="0"/>
              <a:t>1. Уроки «открытия» нового знания; </a:t>
            </a:r>
            <a:br>
              <a:rPr lang="ru-RU" sz="1800" b="1" dirty="0"/>
            </a:br>
            <a:r>
              <a:rPr lang="ru-RU" sz="1800" b="1" dirty="0"/>
              <a:t>2. Уроки рефлексии; </a:t>
            </a:r>
            <a:br>
              <a:rPr lang="ru-RU" sz="1800" b="1" dirty="0"/>
            </a:br>
            <a:r>
              <a:rPr lang="ru-RU" sz="1800" b="1" dirty="0"/>
              <a:t>3. Уроки систематизации знаний (общеметодологической направленности); </a:t>
            </a:r>
            <a:br>
              <a:rPr lang="ru-RU" sz="1800" b="1" dirty="0"/>
            </a:br>
            <a:r>
              <a:rPr lang="ru-RU" sz="1800" b="1" dirty="0"/>
              <a:t>4. Уроки развивающего контроля</a:t>
            </a:r>
            <a:r>
              <a:rPr lang="ru-RU" sz="1800" b="1" dirty="0" smtClean="0"/>
              <a:t>.</a:t>
            </a:r>
            <a:endParaRPr lang="ru-RU" sz="1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1800" dirty="0"/>
              <a:t>Второй подход (не меняем в целом классическую типологию уроков, вносим небольшие изменения в формулировки):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800" b="1" dirty="0"/>
              <a:t>1.Урок освоения нового материала</a:t>
            </a:r>
            <a:endParaRPr lang="ru-RU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800" b="1" dirty="0"/>
              <a:t>2. Уроки совершенствования знаний и присвоения УУД</a:t>
            </a:r>
            <a:endParaRPr lang="ru-RU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800" b="1" dirty="0"/>
              <a:t>3. Урок обобщения и систематизации</a:t>
            </a:r>
            <a:endParaRPr lang="ru-RU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800" b="1" dirty="0"/>
              <a:t>4. Уроки диагностики достижения планируемых результатов</a:t>
            </a:r>
            <a:endParaRPr lang="ru-RU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800" b="1" dirty="0"/>
              <a:t>5. Комбинированные уроки</a:t>
            </a:r>
            <a:endParaRPr lang="ru-RU" sz="1800" dirty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672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86700" cy="993775"/>
          </a:xfrm>
        </p:spPr>
        <p:txBody>
          <a:bodyPr/>
          <a:lstStyle/>
          <a:p>
            <a:pPr>
              <a:defRPr/>
            </a:pPr>
            <a:r>
              <a:rPr lang="ru-RU" alt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</a:t>
            </a:r>
            <a:r>
              <a:rPr lang="ru-RU" alt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</a:t>
            </a:r>
            <a:r>
              <a:rPr lang="ru-RU" alt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1772816"/>
            <a:ext cx="3913187" cy="4332437"/>
          </a:xfrm>
        </p:spPr>
        <p:txBody>
          <a:bodyPr>
            <a:normAutofit fontScale="325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ru-RU" altLang="ru-RU" sz="4900" dirty="0">
                <a:latin typeface="Calibri" panose="020F0502020204030204" pitchFamily="34" charset="0"/>
              </a:rPr>
              <a:t>организационный момент;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4900" dirty="0">
                <a:latin typeface="Calibri" panose="020F0502020204030204" pitchFamily="34" charset="0"/>
              </a:rPr>
              <a:t>проверка домашнего задания;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4900" dirty="0">
                <a:latin typeface="Calibri" panose="020F0502020204030204" pitchFamily="34" charset="0"/>
              </a:rPr>
              <a:t>проверка знаний и умений учащихся;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4900" dirty="0">
                <a:latin typeface="Calibri" panose="020F0502020204030204" pitchFamily="34" charset="0"/>
              </a:rPr>
              <a:t>постановка цели занятия перед учащимися;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4900" dirty="0">
                <a:latin typeface="Calibri" panose="020F0502020204030204" pitchFamily="34" charset="0"/>
              </a:rPr>
              <a:t>организация восприятия новой информации;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4900" dirty="0">
                <a:latin typeface="Calibri" panose="020F0502020204030204" pitchFamily="34" charset="0"/>
              </a:rPr>
              <a:t>первичная проверка понимания;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4900" dirty="0">
                <a:latin typeface="Calibri" panose="020F0502020204030204" pitchFamily="34" charset="0"/>
              </a:rPr>
              <a:t>организация усвоения нового материала путем воспроизведения информации и выполнения упражнений по образцу;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4900" dirty="0">
                <a:latin typeface="Calibri" panose="020F0502020204030204" pitchFamily="34" charset="0"/>
              </a:rPr>
              <a:t>творческое применение и добывание знаний;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4900" dirty="0">
                <a:latin typeface="Calibri" panose="020F0502020204030204" pitchFamily="34" charset="0"/>
              </a:rPr>
              <a:t>обобщение изучаемого на уроке и введение его в систему ранее усвоенных знаний;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4900" dirty="0">
                <a:latin typeface="Calibri" panose="020F0502020204030204" pitchFamily="34" charset="0"/>
              </a:rPr>
              <a:t>контроль за результатами учебной деятельности, осуществляемый учителем и учащимися, оценка знаний;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4900" dirty="0">
                <a:latin typeface="Calibri" panose="020F0502020204030204" pitchFamily="34" charset="0"/>
              </a:rPr>
              <a:t>домашнее задание к следующему уроку;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4900" dirty="0">
                <a:latin typeface="Calibri" panose="020F0502020204030204" pitchFamily="34" charset="0"/>
              </a:rPr>
              <a:t>подведение итогов урока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962400" y="1909763"/>
            <a:ext cx="5091113" cy="4795837"/>
          </a:xfrm>
        </p:spPr>
        <p:txBody>
          <a:bodyPr>
            <a:normAutofit fontScale="32500" lnSpcReduction="20000"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altLang="ru-RU" sz="4900" b="1" dirty="0"/>
              <a:t>мотивационно-целевой </a:t>
            </a:r>
            <a:r>
              <a:rPr lang="ru-RU" altLang="ru-RU" sz="4900" dirty="0"/>
              <a:t>(смыслообразующий) этап. </a:t>
            </a:r>
            <a:r>
              <a:rPr lang="ru-RU" altLang="ru-RU" sz="4900" i="1" dirty="0"/>
              <a:t>Учитель</a:t>
            </a:r>
            <a:r>
              <a:rPr lang="ru-RU" altLang="ru-RU" sz="4900" dirty="0"/>
              <a:t> создает учебную или образовательную ситуацию, осуществляет постановку учебной задачи. </a:t>
            </a:r>
            <a:r>
              <a:rPr lang="ru-RU" altLang="ru-RU" sz="4900" i="1" dirty="0"/>
              <a:t>Ученик </a:t>
            </a:r>
            <a:r>
              <a:rPr lang="ru-RU" altLang="ru-RU" sz="4900" dirty="0"/>
              <a:t>демонстрирует понимание учебной задачи, осуществляет целеполагание</a:t>
            </a:r>
          </a:p>
          <a:p>
            <a:pPr algn="just">
              <a:spcBef>
                <a:spcPts val="0"/>
              </a:spcBef>
              <a:defRPr/>
            </a:pPr>
            <a:r>
              <a:rPr lang="ru-RU" altLang="ru-RU" sz="4900" b="1" dirty="0"/>
              <a:t>операционно-</a:t>
            </a:r>
            <a:r>
              <a:rPr lang="ru-RU" altLang="ru-RU" sz="4900" b="1" dirty="0" err="1"/>
              <a:t>деятельностный</a:t>
            </a:r>
            <a:r>
              <a:rPr lang="ru-RU" altLang="ru-RU" sz="4900" b="1" dirty="0"/>
              <a:t> </a:t>
            </a:r>
            <a:r>
              <a:rPr lang="ru-RU" altLang="ru-RU" sz="4900" dirty="0"/>
              <a:t>этап урока.</a:t>
            </a:r>
            <a:r>
              <a:rPr lang="ru-RU" altLang="ru-RU" sz="4900" b="1" dirty="0"/>
              <a:t> </a:t>
            </a:r>
            <a:r>
              <a:rPr lang="ru-RU" altLang="ru-RU" sz="4900" dirty="0"/>
              <a:t>Общим выступает то, что</a:t>
            </a:r>
            <a:r>
              <a:rPr lang="ru-RU" altLang="ru-RU" sz="4900" b="1" dirty="0"/>
              <a:t> </a:t>
            </a:r>
            <a:r>
              <a:rPr lang="ru-RU" altLang="ru-RU" sz="4900" i="1" dirty="0"/>
              <a:t>учитель </a:t>
            </a:r>
            <a:r>
              <a:rPr lang="ru-RU" altLang="ru-RU" sz="4900" dirty="0"/>
              <a:t>создает условия для решения учеником учебной задачи, организует процесс познания,  коммуникации, обнаруживает затруднения, осуществляет помощь и поддержку различными средствами. </a:t>
            </a:r>
            <a:r>
              <a:rPr lang="ru-RU" altLang="ru-RU" sz="4900" i="1" dirty="0"/>
              <a:t>Ученик </a:t>
            </a:r>
            <a:r>
              <a:rPr lang="ru-RU" altLang="ru-RU" sz="4900" dirty="0"/>
              <a:t>демонстрирует решение учебной задачи, развитие способов понимания и коммуникации как способов познания</a:t>
            </a:r>
            <a:endParaRPr lang="ru-RU" sz="4900" b="1" dirty="0"/>
          </a:p>
          <a:p>
            <a:pPr algn="just">
              <a:spcBef>
                <a:spcPts val="0"/>
              </a:spcBef>
              <a:defRPr/>
            </a:pPr>
            <a:r>
              <a:rPr lang="ru-RU" sz="4900" b="1" dirty="0"/>
              <a:t>оценочный </a:t>
            </a:r>
            <a:r>
              <a:rPr lang="ru-RU" sz="4900" dirty="0"/>
              <a:t>этап урока,  на котором у</a:t>
            </a:r>
            <a:r>
              <a:rPr lang="ru-RU" sz="4900" i="1" dirty="0"/>
              <a:t>читель </a:t>
            </a:r>
            <a:r>
              <a:rPr lang="ru-RU" sz="4900" dirty="0"/>
              <a:t>развивает умения оценивать свою работу обучающимися, на основе понятных для ребят критериев оценивания, а у</a:t>
            </a:r>
            <a:r>
              <a:rPr lang="ru-RU" sz="4900" i="1" dirty="0"/>
              <a:t>ченик</a:t>
            </a:r>
            <a:r>
              <a:rPr lang="ru-RU" sz="4900" dirty="0"/>
              <a:t> демонстрирует умения оценивания результатов учебно-познавательной деятельности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4900" i="1" dirty="0"/>
              <a:t> </a:t>
            </a:r>
            <a:r>
              <a:rPr lang="ru-RU" sz="4900" b="1" dirty="0"/>
              <a:t>рефлексивный этап урока, </a:t>
            </a:r>
            <a:r>
              <a:rPr lang="ru-RU" sz="4900" dirty="0"/>
              <a:t>как организация процедуры рефлексии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786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153400" cy="69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045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Не раз приходилось слышать вопрос: как правильно ставить и формулировать цели и задачи </a:t>
            </a:r>
            <a:r>
              <a:rPr lang="ru-RU" dirty="0" smtClean="0"/>
              <a:t>урока?</a:t>
            </a:r>
          </a:p>
          <a:p>
            <a:r>
              <a:rPr lang="ru-RU" dirty="0" smtClean="0"/>
              <a:t> </a:t>
            </a:r>
            <a:r>
              <a:rPr lang="ru-RU" dirty="0"/>
              <a:t>О</a:t>
            </a:r>
            <a:r>
              <a:rPr lang="ru-RU" dirty="0" smtClean="0"/>
              <a:t>днозначного </a:t>
            </a:r>
            <a:r>
              <a:rPr lang="ru-RU" dirty="0"/>
              <a:t>ответа на этот вопрос нет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Знаем, что традиционно мы говорили о образовательных, развивающим и воспитательных целях или …задачах?</a:t>
            </a:r>
          </a:p>
          <a:p>
            <a:r>
              <a:rPr lang="ru-RU" dirty="0" smtClean="0"/>
              <a:t>Появлялись различные рекомендации, например, </a:t>
            </a:r>
            <a:endParaRPr lang="ru-RU" dirty="0"/>
          </a:p>
          <a:p>
            <a:r>
              <a:rPr lang="ru-RU" dirty="0"/>
              <a:t>-</a:t>
            </a:r>
            <a:r>
              <a:rPr lang="ru-RU" u="sng" dirty="0"/>
              <a:t> </a:t>
            </a:r>
            <a:r>
              <a:rPr lang="ru-RU" b="1" u="sng" dirty="0"/>
              <a:t>цель урока</a:t>
            </a:r>
            <a:r>
              <a:rPr lang="ru-RU" dirty="0"/>
              <a:t> - </a:t>
            </a:r>
            <a:r>
              <a:rPr lang="ru-RU" b="1" dirty="0"/>
              <a:t>одна</a:t>
            </a:r>
            <a:r>
              <a:rPr lang="ru-RU" dirty="0"/>
              <a:t> и выражена именем существительным,</a:t>
            </a:r>
          </a:p>
          <a:p>
            <a:r>
              <a:rPr lang="ru-RU" dirty="0"/>
              <a:t>-</a:t>
            </a:r>
            <a:r>
              <a:rPr lang="ru-RU" b="1" u="sng" dirty="0"/>
              <a:t>задачи</a:t>
            </a:r>
            <a:r>
              <a:rPr lang="ru-RU" dirty="0"/>
              <a:t> - минимум 3 и выражены глаголом. То есть задачи формулируют, </a:t>
            </a:r>
            <a:r>
              <a:rPr lang="ru-RU" dirty="0" smtClean="0"/>
              <a:t>таким образом: что </a:t>
            </a:r>
            <a:r>
              <a:rPr lang="ru-RU" dirty="0"/>
              <a:t>нужно сделать, чтобы прийти к поставленной цели. У такой системы есть некоторые неудобства: не всегда цель конкретного урока формулируется существительным, да и одна бывает не всегда.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26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Или так: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537321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- </a:t>
            </a:r>
            <a:r>
              <a:rPr lang="ru-RU" b="1" u="sng" dirty="0"/>
              <a:t>цель урока</a:t>
            </a:r>
            <a:r>
              <a:rPr lang="ru-RU" dirty="0"/>
              <a:t> - </a:t>
            </a:r>
            <a:r>
              <a:rPr lang="ru-RU" b="1" dirty="0"/>
              <a:t>несколько</a:t>
            </a:r>
            <a:r>
              <a:rPr lang="ru-RU" dirty="0"/>
              <a:t>, выражены глаголами несовершенного вида (что делать?). Это так называемые "глобальные цели", некий идеал, ориентиры человеческой деятельности (воспитывать сознательного гражданина России). </a:t>
            </a:r>
          </a:p>
          <a:p>
            <a:r>
              <a:rPr lang="ru-RU" dirty="0"/>
              <a:t>Задачи - это локальные цели, то есть цели конкретного момента деятельности, обозначаются глаголами совершенного вида (что сделать?), обладают свойствами </a:t>
            </a:r>
            <a:r>
              <a:rPr lang="ru-RU" dirty="0" err="1"/>
              <a:t>диагностичности</a:t>
            </a:r>
            <a:r>
              <a:rPr lang="ru-RU" dirty="0"/>
              <a:t> и </a:t>
            </a:r>
            <a:r>
              <a:rPr lang="ru-RU" dirty="0" err="1"/>
              <a:t>операционности</a:t>
            </a:r>
            <a:r>
              <a:rPr lang="ru-RU" dirty="0"/>
              <a:t>.</a:t>
            </a:r>
          </a:p>
          <a:p>
            <a:r>
              <a:rPr lang="ru-RU" dirty="0" err="1"/>
              <a:t>Диагностичность</a:t>
            </a:r>
            <a:r>
              <a:rPr lang="ru-RU" dirty="0"/>
              <a:t> цели означает, что имеются средства и возможности проверить, достигнута ли цель.</a:t>
            </a:r>
          </a:p>
          <a:p>
            <a:r>
              <a:rPr lang="ru-RU" dirty="0" err="1"/>
              <a:t>Операционность</a:t>
            </a:r>
            <a:r>
              <a:rPr lang="ru-RU" dirty="0"/>
              <a:t> означает, что в формулировке цели имеется указание на средства её достижения (сформировать умение записи и чтения десятичных дробей).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При этом также ставится 3 основных локальных целей (задач) урока:</a:t>
            </a:r>
          </a:p>
          <a:p>
            <a:r>
              <a:rPr lang="ru-RU" b="1" dirty="0"/>
              <a:t>- цель обучения </a:t>
            </a:r>
            <a:r>
              <a:rPr lang="ru-RU" dirty="0"/>
              <a:t>предполагает формирование у обучающихся новых понятий и способов действий, системы научных знаний. Обучающая цель должна быть максимально конкретной;</a:t>
            </a:r>
          </a:p>
          <a:p>
            <a:r>
              <a:rPr lang="ru-RU" b="1" dirty="0"/>
              <a:t>- цель воспитания</a:t>
            </a:r>
            <a:r>
              <a:rPr lang="ru-RU" dirty="0"/>
              <a:t> предполагает формирование у обучающихся определённых свойств личности и черт характера;</a:t>
            </a:r>
          </a:p>
          <a:p>
            <a:r>
              <a:rPr lang="ru-RU" b="1" dirty="0"/>
              <a:t>- цель развития</a:t>
            </a:r>
            <a:r>
              <a:rPr lang="ru-RU" dirty="0"/>
              <a:t> предполагает развитие психических свойств и качеств, необходимых в деятельности (мышление, память, внимание, познавательные умения, самостоятельность и т.д.).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1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216</TotalTime>
  <Words>4062</Words>
  <Application>Microsoft Office PowerPoint</Application>
  <PresentationFormat>Экран (4:3)</PresentationFormat>
  <Paragraphs>329</Paragraphs>
  <Slides>41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Дерево</vt:lpstr>
      <vt:lpstr>Проектирование современного урока</vt:lpstr>
      <vt:lpstr>Современный урок: цели и целеполагание</vt:lpstr>
      <vt:lpstr>Современный урок</vt:lpstr>
      <vt:lpstr>Типы уроков Знаниевый (репродуктивный) подход </vt:lpstr>
      <vt:lpstr>Типы уроков Системно-деятельностный подход  </vt:lpstr>
      <vt:lpstr>Основные этапы урока</vt:lpstr>
      <vt:lpstr>Презентация PowerPoint</vt:lpstr>
      <vt:lpstr>Презентация PowerPoint</vt:lpstr>
      <vt:lpstr>Или так:</vt:lpstr>
      <vt:lpstr>Опыт создания «Конструктора задач»</vt:lpstr>
      <vt:lpstr>Активное целеполагание (ФГОС) </vt:lpstr>
      <vt:lpstr>Предметные результаты</vt:lpstr>
      <vt:lpstr>Метапредметные результаты</vt:lpstr>
      <vt:lpstr>Презентация PowerPoint</vt:lpstr>
      <vt:lpstr>Презентация PowerPoint</vt:lpstr>
      <vt:lpstr>Личностные результаты</vt:lpstr>
      <vt:lpstr>Примеры из практики </vt:lpstr>
      <vt:lpstr>Приемы активного целеполагания, практика современных образовательных технологий</vt:lpstr>
      <vt:lpstr>Презентация PowerPoint</vt:lpstr>
      <vt:lpstr>Пример: мастерская творческого письма «Мое лето» </vt:lpstr>
      <vt:lpstr>ТРИИК, «ситуационные задачи»</vt:lpstr>
      <vt:lpstr>Технология развития критического мышления</vt:lpstr>
      <vt:lpstr>Презентация PowerPoint</vt:lpstr>
      <vt:lpstr>ОСНОВНОЙ ЭТАП УРОКА</vt:lpstr>
      <vt:lpstr>Современный урок</vt:lpstr>
      <vt:lpstr>Презентация PowerPoint</vt:lpstr>
      <vt:lpstr>Презентация PowerPoint</vt:lpstr>
      <vt:lpstr>Презентация PowerPoint</vt:lpstr>
      <vt:lpstr>Современные образовательные технологии</vt:lpstr>
      <vt:lpstr> Классификации  педагогических технологий</vt:lpstr>
      <vt:lpstr>Учись учиться!</vt:lpstr>
      <vt:lpstr>Рецепт 1. Технологии </vt:lpstr>
      <vt:lpstr>Метод проектов</vt:lpstr>
      <vt:lpstr>Портфолио</vt:lpstr>
      <vt:lpstr>  Технология развития критического мышления</vt:lpstr>
      <vt:lpstr>Рецепт 2. Коммуникация </vt:lpstr>
      <vt:lpstr>Презентация PowerPoint</vt:lpstr>
      <vt:lpstr>Рецепт 3. Мотивация </vt:lpstr>
      <vt:lpstr>Рецепт 4. Не только или не столько  знания, но и…</vt:lpstr>
      <vt:lpstr>Рецепт 5. Практика технологических карт урока </vt:lpstr>
      <vt:lpstr>КНИГА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урок: новые возможности и метапредметные результаты</dc:title>
  <dc:creator>ирина муштавинская</dc:creator>
  <cp:lastModifiedBy>Школа</cp:lastModifiedBy>
  <cp:revision>22</cp:revision>
  <dcterms:created xsi:type="dcterms:W3CDTF">2016-02-22T18:45:23Z</dcterms:created>
  <dcterms:modified xsi:type="dcterms:W3CDTF">2020-05-01T07:51:01Z</dcterms:modified>
</cp:coreProperties>
</file>