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306" r:id="rId3"/>
    <p:sldId id="310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5" r:id="rId13"/>
    <p:sldId id="297" r:id="rId14"/>
    <p:sldId id="299" r:id="rId15"/>
    <p:sldId id="296" r:id="rId16"/>
    <p:sldId id="305" r:id="rId17"/>
    <p:sldId id="298" r:id="rId18"/>
    <p:sldId id="300" r:id="rId19"/>
    <p:sldId id="301" r:id="rId20"/>
    <p:sldId id="304" r:id="rId21"/>
    <p:sldId id="302" r:id="rId22"/>
    <p:sldId id="303" r:id="rId23"/>
    <p:sldId id="309" r:id="rId24"/>
    <p:sldId id="311" r:id="rId25"/>
    <p:sldId id="293" r:id="rId26"/>
    <p:sldId id="307" r:id="rId27"/>
    <p:sldId id="294" r:id="rId28"/>
    <p:sldId id="27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549" autoAdjust="0"/>
  </p:normalViewPr>
  <p:slideViewPr>
    <p:cSldViewPr>
      <p:cViewPr>
        <p:scale>
          <a:sx n="80" d="100"/>
          <a:sy n="80" d="100"/>
        </p:scale>
        <p:origin x="-151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70367-3A60-47CF-B5A3-24E0C89E9A1C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DCFB3-25EA-4C47-B04D-FB8AD4F61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D965-1A99-44EB-B6C1-704E52AEB6BF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1465E-B720-4EAD-95B4-880B7DF86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D861C-D428-4624-870E-AB7647705C6D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578DD-2C01-4D2E-9BBE-1CF0B3455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B6A1E-3838-4F94-9820-761B97CC3A89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E6DF4-D545-4E8D-89F8-6D5339CA7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8C8C-1D54-43EE-92EA-BE38D87628DF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E31E2-449F-446B-B95F-2598DEE10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88EB1-23F0-48AB-9EF8-822248640266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893C7-0036-4960-8729-51C2E9C17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C540-6643-4CF9-85A9-E1C641F732C4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703A8-B50A-4038-8555-BBD1B3C67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C01BB-8499-4159-9D06-F52BFB4E955D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52DB1-328C-4E65-9236-CEA84F7FF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352F7-9D2C-468E-80F3-C6A46C62715A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92837-2BA1-4A0D-AA9D-925A9FB48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CD53E-4A65-4CDF-AE9B-D970145C2FA7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74BC2-8BDB-48FB-81E7-B0D05A9DC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22EE-8EE3-4E0D-9A35-5621C40156A0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6DE63-BEA6-4B69-8C41-FF162FFC6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494A5C-CD81-4CCD-B8E7-7C7FF9DB8BB6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C765D2-A87B-4C69-B9DF-D2F9D9A1D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6" r:id="rId2"/>
    <p:sldLayoutId id="2147483805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6" r:id="rId9"/>
    <p:sldLayoutId id="2147483802" r:id="rId10"/>
    <p:sldLayoutId id="2147483803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org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ov.ru/distanc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721" y="4508500"/>
            <a:ext cx="5184775" cy="165735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endParaRPr lang="ru-RU" sz="12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200" b="1" dirty="0">
              <a:solidFill>
                <a:schemeClr val="tx1"/>
              </a:solidFill>
            </a:endParaRP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chemeClr val="tx1"/>
                </a:solidFill>
                <a:latin typeface="Arial" charset="0"/>
              </a:rPr>
              <a:t>Кулик Ольга Николаевна,</a:t>
            </a: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chemeClr val="tx1"/>
                </a:solidFill>
                <a:latin typeface="Arial" charset="0"/>
              </a:rPr>
              <a:t>заместитель директора ГАУДО РК «РЦДО»,</a:t>
            </a: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chemeClr val="tx1"/>
                </a:solidFill>
                <a:latin typeface="Arial" charset="0"/>
              </a:rPr>
              <a:t>руководитель Регионального модельного центра</a:t>
            </a:r>
          </a:p>
          <a:p>
            <a:pPr algn="r" eaLnBrk="1" hangingPunct="1">
              <a:lnSpc>
                <a:spcPct val="80000"/>
              </a:lnSpc>
            </a:pPr>
            <a:endParaRPr lang="ru-RU" sz="1800" b="1" dirty="0">
              <a:solidFill>
                <a:schemeClr val="tx1"/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sz="1400" b="1" dirty="0">
              <a:solidFill>
                <a:schemeClr val="tx1"/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sz="1400" b="1" dirty="0">
              <a:solidFill>
                <a:schemeClr val="tx1"/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sz="1400" b="1" dirty="0">
              <a:solidFill>
                <a:schemeClr val="tx1"/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sz="1400" b="1" dirty="0">
              <a:solidFill>
                <a:schemeClr val="tx1"/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sz="1400" b="1" dirty="0">
              <a:solidFill>
                <a:schemeClr val="tx1"/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sz="1400" b="1" dirty="0">
              <a:solidFill>
                <a:schemeClr val="tx1"/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sz="1400" b="1" dirty="0">
              <a:solidFill>
                <a:schemeClr val="tx1"/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sz="1400" b="1" dirty="0">
              <a:solidFill>
                <a:schemeClr val="tx1"/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sz="37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3314" name="Picture 2" descr="D:\Сетевая\Логотип РМЦ НОВЫЙ (круглый) много белого по краям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38" r="4140" b="5426"/>
          <a:stretch>
            <a:fillRect/>
          </a:stretch>
        </p:blipFill>
        <p:spPr bwMode="auto">
          <a:xfrm>
            <a:off x="539872" y="3885380"/>
            <a:ext cx="2880000" cy="271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4824090" y="44624"/>
            <a:ext cx="4716462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dirty="0"/>
              <a:t>Организация дистанционного обучения в дополнительном образовании детей: возможное использование инструментов</a:t>
            </a:r>
            <a:r>
              <a:rPr lang="ru-RU" sz="2400" dirty="0"/>
              <a:t> </a:t>
            </a:r>
          </a:p>
        </p:txBody>
      </p:sp>
      <p:sp>
        <p:nvSpPr>
          <p:cNvPr id="13316" name="AutoShape 8" descr="medium_77af9c547bf301b81f64e62b17747c313f72b415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AutoShape 10" descr="medium_77af9c547bf301b81f64e62b17747c313f72b415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AutoShape 12" descr="medium_77af9c547bf301b81f64e62b17747c313f72b415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19" name="Picture 14" descr="4e816ee3d27444088063fcba20d8a52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1"/>
            <a:ext cx="4700483" cy="393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0825" y="765175"/>
            <a:ext cx="8893175" cy="583247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>
              <a:buFontTx/>
              <a:buNone/>
            </a:pPr>
            <a:r>
              <a:rPr lang="ru-RU" sz="2800" b="0">
                <a:solidFill>
                  <a:schemeClr val="tx1"/>
                </a:solidFill>
                <a:effectLst/>
              </a:rPr>
              <a:t>   </a:t>
            </a:r>
            <a:endParaRPr lang="ru-RU">
              <a:solidFill>
                <a:schemeClr val="tx1"/>
              </a:solidFill>
              <a:effectLst/>
            </a:endParaRPr>
          </a:p>
        </p:txBody>
      </p:sp>
      <p:sp>
        <p:nvSpPr>
          <p:cNvPr id="52226" name="Rectangle 3"/>
          <p:cNvSpPr>
            <a:spLocks noGrp="1"/>
          </p:cNvSpPr>
          <p:nvPr>
            <p:ph type="body" idx="4294967295"/>
          </p:nvPr>
        </p:nvSpPr>
        <p:spPr>
          <a:xfrm>
            <a:off x="108000" y="333375"/>
            <a:ext cx="8928000" cy="6335713"/>
          </a:xfrm>
        </p:spPr>
        <p:txBody>
          <a:bodyPr/>
          <a:lstStyle/>
          <a:p>
            <a:pPr marL="457200" indent="-457200" algn="just">
              <a:spcBef>
                <a:spcPts val="480"/>
              </a:spcBef>
              <a:buClr>
                <a:srgbClr val="404040"/>
              </a:buClr>
              <a:buSzPct val="100000"/>
              <a:buFont typeface="+mj-lt"/>
              <a:buAutoNum type="arabicPeriod" startAt="9"/>
            </a:pPr>
            <a:r>
              <a:rPr lang="ru-RU" sz="2400" dirty="0"/>
              <a:t>Веб-квест - проблемное задание c элементами ролевой игры, для выполнения которого используются информационные ресурсы интернета. Обучающиеся самостоятельно проводят поиск информации в ресурсах Интернет или на рекомендованных электронных носителях. </a:t>
            </a:r>
          </a:p>
          <a:p>
            <a:pPr marL="457200" indent="-457200" algn="just">
              <a:spcBef>
                <a:spcPts val="480"/>
              </a:spcBef>
              <a:buClr>
                <a:srgbClr val="404040"/>
              </a:buClr>
              <a:buSzPct val="100000"/>
              <a:buFont typeface="+mj-lt"/>
              <a:buAutoNum type="arabicPeriod" startAt="9"/>
            </a:pPr>
            <a:r>
              <a:rPr lang="ru-RU" sz="2400" dirty="0"/>
              <a:t>Вебинар - это семинар, который проходит по сети. Вебинары делятся на собственно вебинары, которые предполагают двустороннее участие педагога и обучающихся и веб-конференции, где взаимодействие одностороннее: один человек делает доклад, остальные его слушают (смотрят, читают).</a:t>
            </a:r>
          </a:p>
          <a:p>
            <a:pPr marL="457200" indent="-457200" algn="just">
              <a:spcBef>
                <a:spcPts val="480"/>
              </a:spcBef>
              <a:buClr>
                <a:srgbClr val="404040"/>
              </a:buClr>
              <a:buSzPct val="100000"/>
              <a:buFont typeface="+mj-lt"/>
              <a:buAutoNum type="arabicPeriod" startAt="9"/>
            </a:pPr>
            <a:r>
              <a:rPr lang="ru-RU" sz="2400" dirty="0"/>
              <a:t>Занятие с использованием видеоконференцсвязи. Такой тип занятия не отличается от традиционного. Занятие проходит в реальном режиме времени.</a:t>
            </a:r>
          </a:p>
          <a:p>
            <a:pPr>
              <a:buFont typeface="Georgia" pitchFamily="18" charset="0"/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0825" y="692150"/>
            <a:ext cx="8893175" cy="583247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>
              <a:buFontTx/>
              <a:buNone/>
            </a:pPr>
            <a:r>
              <a:rPr lang="ru-RU" sz="2800" b="0">
                <a:solidFill>
                  <a:schemeClr val="tx1"/>
                </a:solidFill>
                <a:effectLst/>
              </a:rPr>
              <a:t>   </a:t>
            </a:r>
            <a:endParaRPr lang="ru-RU">
              <a:solidFill>
                <a:schemeClr val="tx1"/>
              </a:solidFill>
              <a:effectLst/>
            </a:endParaRPr>
          </a:p>
        </p:txBody>
      </p:sp>
      <p:sp>
        <p:nvSpPr>
          <p:cNvPr id="53250" name="Rectangle 3"/>
          <p:cNvSpPr>
            <a:spLocks noGrp="1"/>
          </p:cNvSpPr>
          <p:nvPr>
            <p:ph type="body" idx="4294967295"/>
          </p:nvPr>
        </p:nvSpPr>
        <p:spPr>
          <a:xfrm>
            <a:off x="251247" y="188913"/>
            <a:ext cx="8641506" cy="6191250"/>
          </a:xfrm>
        </p:spPr>
        <p:txBody>
          <a:bodyPr/>
          <a:lstStyle/>
          <a:p>
            <a:pPr marL="0" indent="0" algn="just">
              <a:buFont typeface="Georgia" pitchFamily="18" charset="0"/>
              <a:buNone/>
            </a:pPr>
            <a:r>
              <a:rPr lang="ru-RU" sz="3200" dirty="0">
                <a:solidFill>
                  <a:srgbClr val="FF0000"/>
                </a:solidFill>
              </a:rPr>
              <a:t>Рекомендуемые системы дистанционного обучения </a:t>
            </a:r>
            <a:endParaRPr lang="ru-RU" sz="2800" dirty="0">
              <a:solidFill>
                <a:srgbClr val="FF0000"/>
              </a:solidFill>
            </a:endParaRPr>
          </a:p>
          <a:p>
            <a:pPr marL="465138" indent="-419100">
              <a:buFont typeface="Georgia" pitchFamily="18" charset="0"/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465138" indent="-419100" algn="just"/>
            <a:r>
              <a:rPr lang="ru-RU" sz="2700" dirty="0"/>
              <a:t>Социальные сети (</a:t>
            </a:r>
            <a:r>
              <a:rPr lang="en-US" sz="2700" dirty="0"/>
              <a:t>WhatsApp</a:t>
            </a:r>
            <a:r>
              <a:rPr lang="ru-RU" sz="2700" dirty="0"/>
              <a:t>, </a:t>
            </a:r>
            <a:r>
              <a:rPr lang="en-US" sz="2700" dirty="0"/>
              <a:t>Telegram</a:t>
            </a:r>
            <a:r>
              <a:rPr lang="ru-RU" sz="2700" dirty="0"/>
              <a:t>, </a:t>
            </a:r>
            <a:r>
              <a:rPr lang="en-US" sz="2700" dirty="0"/>
              <a:t>Viber</a:t>
            </a:r>
            <a:r>
              <a:rPr lang="ru-RU" sz="2700" dirty="0"/>
              <a:t>,</a:t>
            </a:r>
            <a:r>
              <a:rPr lang="en-US" sz="2700" dirty="0"/>
              <a:t> VK</a:t>
            </a:r>
            <a:r>
              <a:rPr lang="ru-RU" sz="2700" dirty="0"/>
              <a:t> и др.).</a:t>
            </a:r>
          </a:p>
          <a:p>
            <a:pPr marL="465138" indent="-419100" algn="just"/>
            <a:r>
              <a:rPr lang="en-US" sz="2700" dirty="0"/>
              <a:t>ZOOM</a:t>
            </a:r>
            <a:r>
              <a:rPr lang="ru-RU" sz="2700" dirty="0"/>
              <a:t>.</a:t>
            </a:r>
            <a:endParaRPr lang="en-US" sz="2700" dirty="0"/>
          </a:p>
          <a:p>
            <a:pPr marL="465138" indent="-419100" algn="just"/>
            <a:r>
              <a:rPr lang="en-US" sz="2700" dirty="0"/>
              <a:t>Google Classroom</a:t>
            </a:r>
            <a:r>
              <a:rPr lang="ru-RU" sz="2700" dirty="0"/>
              <a:t>. </a:t>
            </a:r>
            <a:endParaRPr lang="en-US" sz="2700" dirty="0"/>
          </a:p>
          <a:p>
            <a:pPr marL="465138" indent="-419100" algn="just"/>
            <a:r>
              <a:rPr lang="en-US" sz="2700" dirty="0" err="1"/>
              <a:t>Moodl</a:t>
            </a:r>
            <a:r>
              <a:rPr lang="ru-RU" sz="2700" dirty="0"/>
              <a:t>е.</a:t>
            </a:r>
          </a:p>
          <a:p>
            <a:pPr marL="465138" indent="-419100" algn="just"/>
            <a:r>
              <a:rPr lang="ru-RU" sz="2700" dirty="0"/>
              <a:t>Профориентационный портал «Билет в будущее».</a:t>
            </a:r>
          </a:p>
          <a:p>
            <a:pPr marL="465138" indent="-419100" algn="just"/>
            <a:r>
              <a:rPr lang="ru-RU" sz="2700" dirty="0"/>
              <a:t>Открытое образование.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-180528" y="333375"/>
            <a:ext cx="8675687" cy="2303463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buFont typeface="Georgia" pitchFamily="18" charset="0"/>
              <a:buNone/>
            </a:pPr>
            <a:r>
              <a:rPr lang="ru-RU" dirty="0">
                <a:solidFill>
                  <a:srgbClr val="FF0000"/>
                </a:solidFill>
                <a:effectLst/>
              </a:rPr>
              <a:t>Какую систему дистанционного обучения выбрать</a:t>
            </a:r>
            <a:r>
              <a:rPr lang="ru-RU" dirty="0"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54274" name="Рисунок 3"/>
          <p:cNvPicPr>
            <a:picLocks noChangeAspect="1"/>
          </p:cNvPicPr>
          <p:nvPr/>
        </p:nvPicPr>
        <p:blipFill rotWithShape="1">
          <a:blip r:embed="rId2"/>
          <a:srcRect t="16577" r="71165" b="60518"/>
          <a:stretch/>
        </p:blipFill>
        <p:spPr bwMode="auto">
          <a:xfrm>
            <a:off x="611188" y="3284984"/>
            <a:ext cx="35179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i.ytimg.com/vi/X8PlBpkix2Q/maxresdefault.jpg">
            <a:extLst/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443277" y="3284984"/>
            <a:ext cx="2988817" cy="166898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x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ъект 2"/>
          <p:cNvSpPr>
            <a:spLocks noGrp="1"/>
          </p:cNvSpPr>
          <p:nvPr>
            <p:ph idx="4294967295"/>
          </p:nvPr>
        </p:nvSpPr>
        <p:spPr>
          <a:xfrm>
            <a:off x="108000" y="404366"/>
            <a:ext cx="8928000" cy="5400898"/>
          </a:xfrm>
        </p:spPr>
        <p:txBody>
          <a:bodyPr/>
          <a:lstStyle/>
          <a:p>
            <a:pPr marL="0" indent="0" algn="just" defTabSz="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Georgia" pitchFamily="18" charset="0"/>
              <a:buNone/>
            </a:pPr>
            <a:r>
              <a:rPr lang="ru-RU" sz="3500" b="1" dirty="0" err="1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Moodle</a:t>
            </a:r>
            <a:r>
              <a:rPr lang="ru-RU" sz="2900" dirty="0"/>
              <a:t> (модульная объектно-ориентированная динамическая учебная среда) – это </a:t>
            </a:r>
            <a:r>
              <a:rPr lang="ru-RU" sz="2900" b="1" dirty="0">
                <a:solidFill>
                  <a:srgbClr val="FF0000"/>
                </a:solidFill>
              </a:rPr>
              <a:t>свободная</a:t>
            </a:r>
            <a:r>
              <a:rPr lang="ru-RU" sz="2900" dirty="0"/>
              <a:t> система управления обучением, ориентированная прежде всего на </a:t>
            </a:r>
            <a:r>
              <a:rPr lang="ru-RU" sz="2900" b="1" dirty="0">
                <a:solidFill>
                  <a:srgbClr val="FF0000"/>
                </a:solidFill>
              </a:rPr>
              <a:t>организацию</a:t>
            </a:r>
            <a:r>
              <a:rPr lang="ru-RU" sz="2900" dirty="0">
                <a:solidFill>
                  <a:srgbClr val="FF0000"/>
                </a:solidFill>
              </a:rPr>
              <a:t> </a:t>
            </a:r>
            <a:r>
              <a:rPr lang="ru-RU" sz="2900" b="1" dirty="0">
                <a:solidFill>
                  <a:srgbClr val="FF0000"/>
                </a:solidFill>
              </a:rPr>
              <a:t>взаимодействия между преподавателем и учениками</a:t>
            </a:r>
            <a:r>
              <a:rPr lang="ru-RU" sz="2900" dirty="0"/>
              <a:t>, при этом подходит и для организации традиционных дистанционных курсов, а также для поддержки очного обучения.</a:t>
            </a:r>
            <a:endParaRPr lang="ru-RU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ъект 2"/>
          <p:cNvSpPr>
            <a:spLocks noGrp="1"/>
          </p:cNvSpPr>
          <p:nvPr>
            <p:ph idx="4294967295"/>
          </p:nvPr>
        </p:nvSpPr>
        <p:spPr>
          <a:xfrm>
            <a:off x="179388" y="981075"/>
            <a:ext cx="8734425" cy="5335588"/>
          </a:xfrm>
        </p:spPr>
        <p:txBody>
          <a:bodyPr/>
          <a:lstStyle/>
          <a:p>
            <a:pPr marL="0" indent="0" algn="just" defTabSz="457200">
              <a:lnSpc>
                <a:spcPct val="120000"/>
              </a:lnSpc>
              <a:spcBef>
                <a:spcPct val="0"/>
              </a:spcBef>
              <a:buFont typeface="Georgia" pitchFamily="18" charset="0"/>
              <a:buNone/>
            </a:pPr>
            <a:r>
              <a:rPr lang="ru-RU" sz="2400" dirty="0"/>
              <a:t>Среди </a:t>
            </a:r>
            <a:r>
              <a:rPr lang="ru-RU" sz="2400" b="1" dirty="0"/>
              <a:t>преимуществ</a:t>
            </a:r>
            <a:r>
              <a:rPr lang="ru-RU" sz="2400" dirty="0"/>
              <a:t> можно выделить:</a:t>
            </a:r>
          </a:p>
          <a:p>
            <a:pPr marL="0" indent="360363" algn="just" defTabSz="457200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</a:pPr>
            <a:r>
              <a:rPr lang="ru-RU" sz="2400" dirty="0"/>
              <a:t>Распространяется бесплатно.</a:t>
            </a:r>
          </a:p>
          <a:p>
            <a:pPr marL="0" indent="360363" algn="just" defTabSz="457200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</a:pPr>
            <a:r>
              <a:rPr lang="ru-RU" sz="2400" dirty="0"/>
              <a:t>Позволяет создать качественный дистанционный курс.</a:t>
            </a:r>
          </a:p>
          <a:p>
            <a:pPr marL="0" indent="360363" algn="just" defTabSz="457200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</a:pPr>
            <a:r>
              <a:rPr lang="ru-RU" sz="2400" dirty="0"/>
              <a:t>Содержит разнообразные учебные элементы.</a:t>
            </a:r>
          </a:p>
          <a:p>
            <a:pPr marL="0" indent="360363" algn="just" defTabSz="457200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</a:pPr>
            <a:r>
              <a:rPr lang="ru-RU" sz="2400" dirty="0"/>
              <a:t>Предусматривает контроль за работой учащихся.</a:t>
            </a:r>
          </a:p>
          <a:p>
            <a:pPr marL="0" indent="0" algn="just" defTabSz="457200">
              <a:lnSpc>
                <a:spcPct val="120000"/>
              </a:lnSpc>
              <a:spcBef>
                <a:spcPct val="0"/>
              </a:spcBef>
              <a:buClr>
                <a:srgbClr val="7030A0"/>
              </a:buClr>
              <a:buFont typeface="Georgia" pitchFamily="18" charset="0"/>
              <a:buNone/>
            </a:pPr>
            <a:r>
              <a:rPr lang="ru-RU" sz="2400" dirty="0"/>
              <a:t>Среди </a:t>
            </a:r>
            <a:r>
              <a:rPr lang="ru-RU" sz="2400" b="1" dirty="0"/>
              <a:t>недостатков</a:t>
            </a:r>
            <a:r>
              <a:rPr lang="ru-RU" sz="2400" dirty="0"/>
              <a:t> следует выделить:</a:t>
            </a:r>
          </a:p>
          <a:p>
            <a:pPr marL="360363" indent="-360363" algn="just" defTabSz="457200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</a:pPr>
            <a:r>
              <a:rPr lang="ru-RU" sz="2400" dirty="0"/>
              <a:t>Система бесплатная, но чтобы ее установить, необходим собственный, достаточно производительный веб-ресурс, что не всегда является возможным.</a:t>
            </a:r>
          </a:p>
          <a:p>
            <a:pPr marL="360363" indent="-360363" algn="just" defTabSz="457200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</a:pPr>
            <a:r>
              <a:rPr lang="ru-RU" sz="2400" dirty="0"/>
              <a:t>Систему необходимо осваивать, а это требует значительных временных затрат.</a:t>
            </a:r>
          </a:p>
          <a:p>
            <a:pPr marL="0" indent="0" defTabSz="457200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Заголовок 1">
            <a:extLst/>
          </p:cNvPr>
          <p:cNvSpPr txBox="1">
            <a:spLocks/>
          </p:cNvSpPr>
          <p:nvPr/>
        </p:nvSpPr>
        <p:spPr>
          <a:xfrm>
            <a:off x="179512" y="333375"/>
            <a:ext cx="7543800" cy="690563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ru-RU" sz="3400" b="1" dirty="0">
                <a:solidFill>
                  <a:srgbClr val="FF0000"/>
                </a:solidFill>
                <a:latin typeface="Trebuchet MS" pitchFamily="34" charset="0"/>
              </a:rPr>
              <a:t>Платформа </a:t>
            </a:r>
            <a:r>
              <a:rPr lang="en-US" sz="3400" b="1" dirty="0">
                <a:solidFill>
                  <a:srgbClr val="FF0000"/>
                </a:solidFill>
                <a:latin typeface="Trebuchet MS" pitchFamily="34" charset="0"/>
              </a:rPr>
              <a:t>Moodle</a:t>
            </a:r>
            <a:endParaRPr lang="ru-RU" sz="3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35496" y="188913"/>
            <a:ext cx="8985546" cy="115185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l">
              <a:buFont typeface="Georgia" pitchFamily="18" charset="0"/>
              <a:buNone/>
            </a:pPr>
            <a:r>
              <a:rPr lang="ru-RU" sz="3400" dirty="0">
                <a:solidFill>
                  <a:srgbClr val="FF0000"/>
                </a:solidFill>
                <a:effectLst/>
              </a:rPr>
              <a:t>Система дистанционного обучения </a:t>
            </a:r>
            <a:r>
              <a:rPr lang="en-US" sz="3400" dirty="0">
                <a:solidFill>
                  <a:srgbClr val="FF0000"/>
                </a:solidFill>
                <a:effectLst/>
              </a:rPr>
              <a:t>Moodle</a:t>
            </a:r>
            <a:endParaRPr lang="ru-RU" sz="3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6E76B0B-8849-42D1-9A2D-3DFCDC7E63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" t="8824" r="1553" b="6408"/>
          <a:stretch/>
        </p:blipFill>
        <p:spPr>
          <a:xfrm>
            <a:off x="79227" y="1628800"/>
            <a:ext cx="8985546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323528" y="260127"/>
            <a:ext cx="8415337" cy="93662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just">
              <a:buFont typeface="Georgia" pitchFamily="18" charset="0"/>
              <a:buNone/>
            </a:pPr>
            <a:r>
              <a:rPr lang="ru-RU" sz="3600" dirty="0">
                <a:solidFill>
                  <a:srgbClr val="FF0000"/>
                </a:solidFill>
                <a:effectLst/>
              </a:rPr>
              <a:t>Зачисление на дистанционный курс</a:t>
            </a:r>
          </a:p>
        </p:txBody>
      </p:sp>
      <p:pic>
        <p:nvPicPr>
          <p:cNvPr id="58370" name="Рисунок 3"/>
          <p:cNvPicPr>
            <a:picLocks noChangeAspect="1"/>
          </p:cNvPicPr>
          <p:nvPr/>
        </p:nvPicPr>
        <p:blipFill>
          <a:blip r:embed="rId2"/>
          <a:srcRect t="8154" r="7961" b="35016"/>
          <a:stretch>
            <a:fillRect/>
          </a:stretch>
        </p:blipFill>
        <p:spPr bwMode="auto">
          <a:xfrm>
            <a:off x="364332" y="1480343"/>
            <a:ext cx="8415337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-252536" y="404664"/>
            <a:ext cx="7053262" cy="140017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ru-RU" sz="3600" dirty="0">
                <a:solidFill>
                  <a:srgbClr val="FF0000"/>
                </a:solidFill>
                <a:effectLst/>
              </a:rPr>
              <a:t>Учебные элементы </a:t>
            </a:r>
            <a:r>
              <a:rPr lang="en-US" sz="3600" dirty="0">
                <a:solidFill>
                  <a:srgbClr val="FF0000"/>
                </a:solidFill>
                <a:effectLst/>
              </a:rPr>
              <a:t>Moodle</a:t>
            </a:r>
            <a:endParaRPr lang="ru-RU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59394" name="Объект 2"/>
          <p:cNvSpPr>
            <a:spLocks noGrp="1"/>
          </p:cNvSpPr>
          <p:nvPr>
            <p:ph idx="4294967295"/>
          </p:nvPr>
        </p:nvSpPr>
        <p:spPr>
          <a:xfrm>
            <a:off x="251520" y="1327150"/>
            <a:ext cx="4796780" cy="4567238"/>
          </a:xfrm>
        </p:spPr>
        <p:txBody>
          <a:bodyPr/>
          <a:lstStyle/>
          <a:p>
            <a:pPr marL="0" indent="0" algn="just" defTabSz="457200">
              <a:lnSpc>
                <a:spcPct val="120000"/>
              </a:lnSpc>
              <a:spcBef>
                <a:spcPct val="0"/>
              </a:spcBef>
              <a:buFont typeface="Georgia" pitchFamily="18" charset="0"/>
              <a:buNone/>
            </a:pPr>
            <a:r>
              <a:rPr lang="ru-RU" dirty="0"/>
              <a:t>Для обеспечения интерактивности в процессе обучения можно использовать такие интерактивные элементы, как </a:t>
            </a:r>
            <a:r>
              <a:rPr lang="ru-RU" i="1" dirty="0"/>
              <a:t>Задание</a:t>
            </a:r>
            <a:r>
              <a:rPr lang="ru-RU" dirty="0"/>
              <a:t>, </a:t>
            </a:r>
            <a:r>
              <a:rPr lang="ru-RU" i="1" dirty="0"/>
              <a:t>Тест</a:t>
            </a:r>
            <a:r>
              <a:rPr lang="ru-RU" dirty="0"/>
              <a:t>. Данные элементы предполагаю оценивание (отзыв, рецензия, оценка) по произвольной шкале, которое назначается педагогом. Все оценки могут быть просмотрены учащимся на странице оценивания (оценок, отзывов, рецензий). </a:t>
            </a:r>
          </a:p>
          <a:p>
            <a:pPr marL="0" indent="0" defTabSz="457200">
              <a:buFont typeface="Georgia" pitchFamily="18" charset="0"/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9395" name="Рисунок 4"/>
          <p:cNvPicPr>
            <a:picLocks noChangeAspect="1"/>
          </p:cNvPicPr>
          <p:nvPr/>
        </p:nvPicPr>
        <p:blipFill>
          <a:blip r:embed="rId2"/>
          <a:srcRect l="32112" t="8543" r="32426" b="5630"/>
          <a:stretch>
            <a:fillRect/>
          </a:stretch>
        </p:blipFill>
        <p:spPr bwMode="auto">
          <a:xfrm>
            <a:off x="5148064" y="1124744"/>
            <a:ext cx="3779837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/>
          </p:cNvPr>
          <p:cNvSpPr txBox="1">
            <a:spLocks/>
          </p:cNvSpPr>
          <p:nvPr/>
        </p:nvSpPr>
        <p:spPr>
          <a:xfrm>
            <a:off x="179512" y="295275"/>
            <a:ext cx="7543800" cy="68897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4000" dirty="0">
                <a:solidFill>
                  <a:srgbClr val="FF0000"/>
                </a:solidFill>
                <a:latin typeface="Trebuchet MS" pitchFamily="34" charset="0"/>
              </a:rPr>
              <a:t>Google Classroom</a:t>
            </a:r>
            <a:endParaRPr lang="ru-RU" sz="40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D9165FB-8C11-4639-A23F-4AA7F257E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13" r="18519" b="10033"/>
          <a:stretch/>
        </p:blipFill>
        <p:spPr>
          <a:xfrm>
            <a:off x="183773" y="1440160"/>
            <a:ext cx="8776455" cy="49411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ъект 2"/>
          <p:cNvSpPr>
            <a:spLocks noGrp="1"/>
          </p:cNvSpPr>
          <p:nvPr>
            <p:ph idx="4294967295"/>
          </p:nvPr>
        </p:nvSpPr>
        <p:spPr>
          <a:xfrm>
            <a:off x="108000" y="405085"/>
            <a:ext cx="8928000" cy="6264275"/>
          </a:xfrm>
        </p:spPr>
        <p:txBody>
          <a:bodyPr/>
          <a:lstStyle/>
          <a:p>
            <a:pPr marL="0" indent="0" algn="just" defTabSz="457200">
              <a:lnSpc>
                <a:spcPct val="130000"/>
              </a:lnSpc>
              <a:spcBef>
                <a:spcPct val="0"/>
              </a:spcBef>
              <a:buFont typeface="Georgia" pitchFamily="18" charset="0"/>
              <a:buNone/>
            </a:pPr>
            <a:r>
              <a:rPr lang="en-US" sz="3200" b="1" dirty="0">
                <a:solidFill>
                  <a:srgbClr val="FF0000"/>
                </a:solidFill>
              </a:rPr>
              <a:t>Google Classroom</a:t>
            </a:r>
            <a:r>
              <a:rPr lang="en-US" sz="3200" b="1" dirty="0">
                <a:solidFill>
                  <a:srgbClr val="C87D0E"/>
                </a:solidFill>
              </a:rPr>
              <a:t> </a:t>
            </a:r>
            <a:r>
              <a:rPr lang="en-US" sz="2900" dirty="0"/>
              <a:t>– </a:t>
            </a:r>
            <a:r>
              <a:rPr lang="ru-RU" sz="2900" dirty="0"/>
              <a:t>онлайн-платформа, объединившая в себе известные сервисы </a:t>
            </a:r>
            <a:r>
              <a:rPr lang="en-US" sz="2900" dirty="0"/>
              <a:t>Google</a:t>
            </a:r>
            <a:r>
              <a:rPr lang="ru-RU" sz="2900" dirty="0"/>
              <a:t> для эффективной организации образовательного процесса. Создавать курсы, раздавать задания и комментировать работы учащихся – все это можно делать в одном сервисе.</a:t>
            </a:r>
          </a:p>
          <a:p>
            <a:pPr marL="0" indent="0" algn="just" defTabSz="457200">
              <a:lnSpc>
                <a:spcPct val="130000"/>
              </a:lnSpc>
              <a:spcBef>
                <a:spcPct val="0"/>
              </a:spcBef>
              <a:buFont typeface="Georgia" pitchFamily="18" charset="0"/>
              <a:buNone/>
            </a:pPr>
            <a:r>
              <a:rPr lang="ru-RU" sz="2900" dirty="0"/>
              <a:t>Для доступа к сервису требуется лишь наличие аккаунта </a:t>
            </a:r>
            <a:r>
              <a:rPr lang="en-US" sz="2900" dirty="0"/>
              <a:t>Google</a:t>
            </a:r>
            <a:r>
              <a:rPr lang="ru-RU" sz="2900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260350"/>
            <a:ext cx="7772400" cy="576263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ru-RU" sz="2800" dirty="0">
                <a:solidFill>
                  <a:srgbClr val="FF0000"/>
                </a:solidFill>
                <a:effectLst/>
              </a:rPr>
              <a:t>Нормативные документы</a:t>
            </a:r>
          </a:p>
        </p:txBody>
      </p:sp>
      <p:sp>
        <p:nvSpPr>
          <p:cNvPr id="71683" name="Rectangle 6"/>
          <p:cNvSpPr>
            <a:spLocks noGrp="1"/>
          </p:cNvSpPr>
          <p:nvPr>
            <p:ph type="subTitle" idx="4294967295"/>
          </p:nvPr>
        </p:nvSpPr>
        <p:spPr>
          <a:xfrm>
            <a:off x="107504" y="908720"/>
            <a:ext cx="8928992" cy="5876925"/>
          </a:xfrm>
        </p:spPr>
        <p:txBody>
          <a:bodyPr/>
          <a:lstStyle/>
          <a:p>
            <a:pPr marL="465138" indent="-419100" algn="just">
              <a:buClr>
                <a:srgbClr val="FF0000"/>
              </a:buClr>
              <a:buSzPct val="100000"/>
              <a:buFont typeface="Georgia" pitchFamily="18" charset="0"/>
              <a:buAutoNum type="arabicPeriod"/>
            </a:pPr>
            <a:r>
              <a:rPr lang="ru-RU" sz="1500" dirty="0"/>
              <a:t>Федеральный закон от </a:t>
            </a:r>
            <a:r>
              <a:rPr lang="ru-RU" sz="1500" dirty="0" smtClean="0"/>
              <a:t>29 декабря 2012 г. </a:t>
            </a:r>
            <a:r>
              <a:rPr lang="ru-RU" sz="1500" dirty="0"/>
              <a:t>№273-ФЗ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«Об </a:t>
            </a:r>
            <a:r>
              <a:rPr lang="ru-RU" sz="1500" dirty="0"/>
              <a:t>образовании в Российской Федерации</a:t>
            </a:r>
            <a:r>
              <a:rPr lang="ru-RU" sz="1500" dirty="0" smtClean="0"/>
              <a:t>»</a:t>
            </a:r>
          </a:p>
          <a:p>
            <a:pPr marL="465138" indent="-419100" algn="just">
              <a:buClr>
                <a:srgbClr val="FF0000"/>
              </a:buClr>
              <a:buSzPct val="100000"/>
              <a:buFont typeface="Georgia" pitchFamily="18" charset="0"/>
              <a:buAutoNum type="arabicPeriod"/>
            </a:pPr>
            <a:r>
              <a:rPr lang="ru-RU" sz="1500" dirty="0"/>
              <a:t>Приказ Министерства просвещения РФ от 09 ноября </a:t>
            </a:r>
            <a:r>
              <a:rPr lang="ru-RU" sz="1500" dirty="0" smtClean="0"/>
              <a:t>2018 г</a:t>
            </a:r>
            <a:r>
              <a:rPr lang="ru-RU" sz="1500" dirty="0"/>
              <a:t>. </a:t>
            </a:r>
            <a:r>
              <a:rPr lang="ru-RU" sz="1500" dirty="0" smtClean="0"/>
              <a:t>N </a:t>
            </a:r>
            <a:r>
              <a:rPr lang="ru-RU" sz="1500" dirty="0"/>
              <a:t>196 «Об утверждении Порядка организации и осуществления образовательной деятельности по дополнительным общеобразовательным программам»</a:t>
            </a:r>
          </a:p>
          <a:p>
            <a:pPr marL="465138" indent="-419100" algn="just">
              <a:buClr>
                <a:srgbClr val="FF0000"/>
              </a:buClr>
              <a:buSzPct val="100000"/>
              <a:buFont typeface="Georgia" pitchFamily="18" charset="0"/>
              <a:buAutoNum type="arabicPeriod"/>
            </a:pPr>
            <a:r>
              <a:rPr lang="ru-RU" sz="1500" dirty="0"/>
              <a:t>Приказ Министерства образования и науки Российской Федерации </a:t>
            </a:r>
            <a:r>
              <a:rPr lang="ru-RU" sz="1500" dirty="0" smtClean="0"/>
              <a:t>23 августа 2017 г. </a:t>
            </a:r>
            <a:r>
              <a:rPr lang="ru-RU" sz="1500" dirty="0"/>
              <a:t>N 816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</a:t>
            </a:r>
            <a:r>
              <a:rPr lang="ru-RU" sz="1500" dirty="0" smtClean="0"/>
              <a:t>»</a:t>
            </a:r>
            <a:endParaRPr lang="ru-RU" sz="1500" dirty="0"/>
          </a:p>
          <a:p>
            <a:pPr marL="465138" indent="-419100" algn="just">
              <a:buClr>
                <a:srgbClr val="FF0000"/>
              </a:buClr>
              <a:buSzPct val="100000"/>
              <a:buFont typeface="Georgia" pitchFamily="18" charset="0"/>
              <a:buAutoNum type="arabicPeriod"/>
            </a:pPr>
            <a:r>
              <a:rPr lang="ru-RU" sz="1500" dirty="0"/>
              <a:t>Постановление Главного государственного санитарного врача РФ от </a:t>
            </a:r>
            <a:r>
              <a:rPr lang="ru-RU" sz="1500" dirty="0" smtClean="0"/>
              <a:t>03 июня 2003 г. </a:t>
            </a:r>
            <a:r>
              <a:rPr lang="ru-RU" sz="1500" dirty="0"/>
              <a:t>N 118 </a:t>
            </a:r>
            <a:r>
              <a:rPr lang="ru-RU" sz="1500" dirty="0" smtClean="0"/>
              <a:t>«</a:t>
            </a:r>
            <a:r>
              <a:rPr lang="ru-RU" sz="1500" dirty="0"/>
              <a:t>О введении в действие санитарно-эпидемиологических правил и нормативов СанПиН 2.2.2/2.4.1340-03» (вместе с «СанПиН 2.2.2/2.4.1340-03. 2.2.2. Гигиена труда, технологические процессы, сырье, материалы, оборудование, рабочий инструмент. 2.4. Гигиена детей и подростков. Гигиенические требования к персональным электронно-вычислительным машинам и организации работы. Санитарно-эпидемиологические правила и нормативы», утв. Главным государственным санитарным врачом РФ 30.05.2003) (Зарегистрировано в Минюсте России 10.06.2003 N 4673</a:t>
            </a:r>
            <a:r>
              <a:rPr lang="ru-RU" sz="1500" dirty="0" smtClean="0"/>
              <a:t>) </a:t>
            </a:r>
          </a:p>
          <a:p>
            <a:pPr marL="465138" indent="-419100" algn="just">
              <a:buClr>
                <a:srgbClr val="FF0000"/>
              </a:buClr>
              <a:buSzPct val="100000"/>
              <a:buFont typeface="Georgia" pitchFamily="18" charset="0"/>
              <a:buAutoNum type="arabicPeriod"/>
            </a:pPr>
            <a:r>
              <a:rPr lang="ru-RU" sz="1500" dirty="0" smtClean="0"/>
              <a:t>Приказ Министерства </a:t>
            </a:r>
            <a:r>
              <a:rPr lang="ru-RU" sz="1500" dirty="0"/>
              <a:t>просвещения РФ от </a:t>
            </a:r>
            <a:r>
              <a:rPr lang="ru-RU" sz="1500" dirty="0" smtClean="0"/>
              <a:t>17 марта 2020г</a:t>
            </a:r>
            <a:r>
              <a:rPr lang="ru-RU" sz="1500" dirty="0"/>
              <a:t>. </a:t>
            </a:r>
            <a:r>
              <a:rPr lang="ru-RU" sz="1500" dirty="0" smtClean="0"/>
              <a:t>N </a:t>
            </a:r>
            <a:r>
              <a:rPr lang="ru-RU" sz="1500" dirty="0"/>
              <a:t>103 «Об утверждении временного порядка сопровождения реализации образовательных программ начального общего, основного общего, среднего </a:t>
            </a:r>
            <a:r>
              <a:rPr lang="ru-RU" sz="1500" dirty="0" smtClean="0"/>
              <a:t>общего образования</a:t>
            </a:r>
            <a:r>
              <a:rPr lang="ru-RU" sz="1500" dirty="0"/>
              <a:t>, образовательных программ среднего профессионального образования и дополнительных общеобразовательных программ с применением электронного обучения и дистанционных образовательных технологий»</a:t>
            </a:r>
          </a:p>
          <a:p>
            <a:pPr marL="465138" indent="-419100" algn="just">
              <a:buFont typeface="Georgia" pitchFamily="18" charset="0"/>
              <a:buAutoNum type="arabicPeriod"/>
            </a:pP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251520" y="467866"/>
            <a:ext cx="8712968" cy="94491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l">
              <a:buFont typeface="Georgia" pitchFamily="18" charset="0"/>
              <a:buNone/>
            </a:pPr>
            <a:r>
              <a:rPr lang="en-US" sz="3400" dirty="0">
                <a:solidFill>
                  <a:srgbClr val="FF0000"/>
                </a:solidFill>
                <a:effectLst/>
              </a:rPr>
              <a:t>Google</a:t>
            </a:r>
            <a:r>
              <a:rPr lang="ru-RU" sz="3400" dirty="0">
                <a:solidFill>
                  <a:srgbClr val="FF0000"/>
                </a:solidFill>
                <a:effectLst/>
              </a:rPr>
              <a:t> </a:t>
            </a:r>
            <a:r>
              <a:rPr lang="en-US" sz="3400" dirty="0">
                <a:solidFill>
                  <a:srgbClr val="FF0000"/>
                </a:solidFill>
                <a:effectLst/>
              </a:rPr>
              <a:t>Classroom</a:t>
            </a:r>
            <a:r>
              <a:rPr lang="ru-RU" sz="3400" dirty="0">
                <a:solidFill>
                  <a:srgbClr val="FF0000"/>
                </a:solidFill>
                <a:effectLst/>
              </a:rPr>
              <a:t> позволяет педагогу:</a:t>
            </a:r>
          </a:p>
        </p:txBody>
      </p:sp>
      <p:sp>
        <p:nvSpPr>
          <p:cNvPr id="62466" name="Объект 2"/>
          <p:cNvSpPr>
            <a:spLocks noGrp="1"/>
          </p:cNvSpPr>
          <p:nvPr>
            <p:ph idx="4294967295"/>
          </p:nvPr>
        </p:nvSpPr>
        <p:spPr>
          <a:xfrm>
            <a:off x="108000" y="1340768"/>
            <a:ext cx="8928000" cy="4104456"/>
          </a:xfrm>
        </p:spPr>
        <p:txBody>
          <a:bodyPr/>
          <a:lstStyle/>
          <a:p>
            <a:pPr marL="442913" indent="-350838" algn="just">
              <a:lnSpc>
                <a:spcPct val="130000"/>
              </a:lnSpc>
              <a:spcBef>
                <a:spcPct val="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2600" dirty="0"/>
              <a:t>Экономить время (удобное добавление учащихся, работа с несколькими курсами и другие возможности).</a:t>
            </a:r>
          </a:p>
          <a:p>
            <a:pPr marL="442913" indent="-350838" algn="just">
              <a:lnSpc>
                <a:spcPct val="130000"/>
              </a:lnSpc>
              <a:spcBef>
                <a:spcPct val="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2600" dirty="0"/>
              <a:t>Легко организовывать занятия.</a:t>
            </a:r>
          </a:p>
          <a:p>
            <a:pPr marL="442913" indent="-350838" algn="just">
              <a:lnSpc>
                <a:spcPct val="130000"/>
              </a:lnSpc>
              <a:spcBef>
                <a:spcPct val="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2600" dirty="0"/>
              <a:t>Эффективно общаться с учащимися (доступность в любое время, совместная работа с материалами и другие возможности).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35496" y="477738"/>
            <a:ext cx="8569325" cy="935038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>
              <a:buFont typeface="Georgia" pitchFamily="18" charset="0"/>
              <a:buNone/>
            </a:pPr>
            <a:r>
              <a:rPr lang="ru-RU" sz="4000" dirty="0">
                <a:solidFill>
                  <a:srgbClr val="FF0000"/>
                </a:solidFill>
                <a:effectLst/>
              </a:rPr>
              <a:t>Вкладка Лента</a:t>
            </a:r>
          </a:p>
        </p:txBody>
      </p:sp>
      <p:sp>
        <p:nvSpPr>
          <p:cNvPr id="63490" name="Объект 2"/>
          <p:cNvSpPr>
            <a:spLocks noGrp="1"/>
          </p:cNvSpPr>
          <p:nvPr>
            <p:ph idx="4294967295"/>
          </p:nvPr>
        </p:nvSpPr>
        <p:spPr>
          <a:xfrm>
            <a:off x="72008" y="1346200"/>
            <a:ext cx="3203848" cy="4891088"/>
          </a:xfrm>
        </p:spPr>
        <p:txBody>
          <a:bodyPr/>
          <a:lstStyle/>
          <a:p>
            <a:pPr marL="0" indent="0" algn="just" defTabSz="457200">
              <a:lnSpc>
                <a:spcPct val="120000"/>
              </a:lnSpc>
              <a:buFont typeface="Georgia" pitchFamily="18" charset="0"/>
              <a:buNone/>
            </a:pPr>
            <a:r>
              <a:rPr lang="ru-RU" sz="2000" dirty="0"/>
              <a:t>Новостная лента используется для общения участников образовательного процесса посредством объявлений. Имеется возможность определить учащегося, которому адресовано объявление, а также комментировать объявления других участников.</a:t>
            </a:r>
          </a:p>
        </p:txBody>
      </p:sp>
      <p:pic>
        <p:nvPicPr>
          <p:cNvPr id="63491" name="Рисунок 4"/>
          <p:cNvPicPr>
            <a:picLocks noChangeAspect="1"/>
          </p:cNvPicPr>
          <p:nvPr/>
        </p:nvPicPr>
        <p:blipFill>
          <a:blip r:embed="rId2"/>
          <a:srcRect t="8543" r="18956" b="5890"/>
          <a:stretch>
            <a:fillRect/>
          </a:stretch>
        </p:blipFill>
        <p:spPr bwMode="auto">
          <a:xfrm>
            <a:off x="3322339" y="1465039"/>
            <a:ext cx="5714157" cy="452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ъект 2"/>
          <p:cNvSpPr>
            <a:spLocks noGrp="1"/>
          </p:cNvSpPr>
          <p:nvPr>
            <p:ph idx="4294967295"/>
          </p:nvPr>
        </p:nvSpPr>
        <p:spPr>
          <a:xfrm>
            <a:off x="85676" y="1346200"/>
            <a:ext cx="3406204" cy="4024313"/>
          </a:xfrm>
        </p:spPr>
        <p:txBody>
          <a:bodyPr/>
          <a:lstStyle/>
          <a:p>
            <a:pPr marL="0" indent="0" algn="just" defTabSz="457200">
              <a:buClr>
                <a:srgbClr val="91581F"/>
              </a:buClr>
              <a:buSzPct val="100000"/>
              <a:buFont typeface="Georgia" pitchFamily="18" charset="0"/>
              <a:buNone/>
            </a:pPr>
            <a:r>
              <a:rPr lang="ru-RU" dirty="0"/>
              <a:t>Возможность выбора наиболее эффективного способа подачи материала (в формате видеоурока, в виде текстового документа или ссылки на страницу сайта).</a:t>
            </a:r>
          </a:p>
        </p:txBody>
      </p:sp>
      <p:pic>
        <p:nvPicPr>
          <p:cNvPr id="64515" name="Рисунок 3"/>
          <p:cNvPicPr>
            <a:picLocks noChangeAspect="1"/>
          </p:cNvPicPr>
          <p:nvPr/>
        </p:nvPicPr>
        <p:blipFill>
          <a:blip r:embed="rId2"/>
          <a:srcRect t="8154" r="24635" b="5760"/>
          <a:stretch>
            <a:fillRect/>
          </a:stretch>
        </p:blipFill>
        <p:spPr bwMode="auto">
          <a:xfrm>
            <a:off x="3559621" y="1360488"/>
            <a:ext cx="5476875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1B3C6FB9-E730-47FB-9C88-DA073B7F6D95}"/>
              </a:ext>
            </a:extLst>
          </p:cNvPr>
          <p:cNvSpPr txBox="1">
            <a:spLocks/>
          </p:cNvSpPr>
          <p:nvPr/>
        </p:nvSpPr>
        <p:spPr bwMode="auto">
          <a:xfrm>
            <a:off x="35496" y="477738"/>
            <a:ext cx="8569325" cy="935038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buFont typeface="Georgia" pitchFamily="18" charset="0"/>
              <a:buNone/>
            </a:pPr>
            <a:r>
              <a:rPr lang="ru-RU" sz="4000" dirty="0">
                <a:solidFill>
                  <a:srgbClr val="FF0000"/>
                </a:solidFill>
                <a:effectLst/>
              </a:rPr>
              <a:t>Вкладка Задания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/>
          </p:cNvSpPr>
          <p:nvPr>
            <p:ph type="body" idx="4294967295"/>
          </p:nvPr>
        </p:nvSpPr>
        <p:spPr>
          <a:xfrm>
            <a:off x="1371600" y="731838"/>
            <a:ext cx="6400800" cy="609600"/>
          </a:xfrm>
        </p:spPr>
        <p:txBody>
          <a:bodyPr/>
          <a:lstStyle/>
          <a:p>
            <a:pPr algn="ctr">
              <a:buFont typeface="Georgia" pitchFamily="18" charset="0"/>
              <a:buNone/>
            </a:pPr>
            <a:r>
              <a:rPr lang="ru-RU" sz="3600" b="1" dirty="0">
                <a:solidFill>
                  <a:srgbClr val="FF0000"/>
                </a:solidFill>
              </a:rPr>
              <a:t>Платформа </a:t>
            </a:r>
            <a:r>
              <a:rPr lang="en-US" sz="3600" b="1" dirty="0">
                <a:solidFill>
                  <a:srgbClr val="FF0000"/>
                </a:solidFill>
              </a:rPr>
              <a:t>ZOOM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BA7FF6E-E3B7-4F1C-B95B-8AC2957A79F5}"/>
              </a:ext>
            </a:extLst>
          </p:cNvPr>
          <p:cNvSpPr txBox="1">
            <a:spLocks/>
          </p:cNvSpPr>
          <p:nvPr/>
        </p:nvSpPr>
        <p:spPr>
          <a:xfrm>
            <a:off x="359780" y="1772816"/>
            <a:ext cx="8424440" cy="3474720"/>
          </a:xfrm>
          <a:prstGeom prst="rect">
            <a:avLst/>
          </a:prstGeom>
        </p:spPr>
        <p:txBody>
          <a:bodyPr/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" indent="0" algn="just">
              <a:spcBef>
                <a:spcPts val="480"/>
              </a:spcBef>
              <a:buFont typeface="Georgia" pitchFamily="18" charset="0"/>
              <a:buNone/>
            </a:pPr>
            <a:r>
              <a:rPr lang="ru-RU" sz="2600" dirty="0"/>
              <a:t>ZOOM – это облачная платформа для проведения онлайн видео-конференций и видео вебинаров в формате высокой четкости.</a:t>
            </a:r>
          </a:p>
          <a:p>
            <a:pPr marL="46037" indent="0" algn="just">
              <a:spcBef>
                <a:spcPts val="480"/>
              </a:spcBef>
              <a:buFont typeface="Georgia" pitchFamily="18" charset="0"/>
              <a:buNone/>
            </a:pPr>
            <a:r>
              <a:rPr lang="ru-RU" sz="2600" dirty="0"/>
              <a:t>Содержит много опций для совместной работы: HD видеоконференция на 100 участников, 40 минут локальной записи одного мероприятия в формате MP4, чат, демонстрация экрана, белая доска, виртуальный фон и </a:t>
            </a:r>
            <a:r>
              <a:rPr lang="ru-RU" sz="2600"/>
              <a:t>многое другое.</a:t>
            </a:r>
            <a:endParaRPr lang="ru-RU" sz="2600" dirty="0"/>
          </a:p>
          <a:p>
            <a:pPr marL="46037" indent="0">
              <a:buFont typeface="Georgia" pitchFamily="18" charset="0"/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/>
          </p:cNvSpPr>
          <p:nvPr>
            <p:ph type="body" idx="4294967295"/>
          </p:nvPr>
        </p:nvSpPr>
        <p:spPr>
          <a:xfrm>
            <a:off x="395536" y="731838"/>
            <a:ext cx="6400800" cy="60960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sz="3600" b="1" dirty="0">
                <a:solidFill>
                  <a:srgbClr val="FF0000"/>
                </a:solidFill>
              </a:rPr>
              <a:t>ZOOM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BA7FF6E-E3B7-4F1C-B95B-8AC2957A79F5}"/>
              </a:ext>
            </a:extLst>
          </p:cNvPr>
          <p:cNvSpPr txBox="1">
            <a:spLocks/>
          </p:cNvSpPr>
          <p:nvPr/>
        </p:nvSpPr>
        <p:spPr>
          <a:xfrm>
            <a:off x="359780" y="1772816"/>
            <a:ext cx="8316676" cy="3816424"/>
          </a:xfrm>
          <a:prstGeom prst="rect">
            <a:avLst/>
          </a:prstGeom>
        </p:spPr>
        <p:txBody>
          <a:bodyPr/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446088" algn="just">
              <a:spcBef>
                <a:spcPts val="48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/>
              <a:t>Бесплатная конференция до 100 участников. Один участник выступает в роли организатора и приглашает в видеочат остальных.</a:t>
            </a:r>
          </a:p>
          <a:p>
            <a:pPr marL="533400" indent="-446088" algn="just">
              <a:spcBef>
                <a:spcPts val="48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/>
              <a:t>В бесплатном режиме длительность конференции – до 40 минут.</a:t>
            </a:r>
          </a:p>
          <a:p>
            <a:pPr marL="533400" indent="-446088" algn="just">
              <a:spcBef>
                <a:spcPts val="48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 dirty="0"/>
              <a:t>На время карантина </a:t>
            </a:r>
            <a:r>
              <a:rPr lang="en-US" sz="2800" dirty="0"/>
              <a:t>zoom</a:t>
            </a:r>
            <a:r>
              <a:rPr lang="ru-RU" sz="2800" dirty="0"/>
              <a:t> снял все ограничения.</a:t>
            </a:r>
          </a:p>
          <a:p>
            <a:pPr marL="46037" indent="0">
              <a:buFont typeface="Georgia" pitchFamily="18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900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/>
          </p:cNvSpPr>
          <p:nvPr>
            <p:ph type="body" idx="4294967295"/>
          </p:nvPr>
        </p:nvSpPr>
        <p:spPr>
          <a:xfrm>
            <a:off x="1143000" y="731838"/>
            <a:ext cx="7532688" cy="3475037"/>
          </a:xfrm>
        </p:spPr>
        <p:txBody>
          <a:bodyPr/>
          <a:lstStyle/>
          <a:p>
            <a:pPr>
              <a:buFont typeface="Georgia" pitchFamily="18" charset="0"/>
              <a:buNone/>
            </a:pPr>
            <a:endParaRPr lang="ru-RU"/>
          </a:p>
        </p:txBody>
      </p:sp>
      <p:pic>
        <p:nvPicPr>
          <p:cNvPr id="65539" name="Picture 4" descr="1"/>
          <p:cNvPicPr>
            <a:picLocks noChangeAspect="1" noChangeArrowheads="1"/>
          </p:cNvPicPr>
          <p:nvPr/>
        </p:nvPicPr>
        <p:blipFill rotWithShape="1">
          <a:blip r:embed="rId2"/>
          <a:srcRect t="12245" b="4382"/>
          <a:stretch/>
        </p:blipFill>
        <p:spPr bwMode="auto">
          <a:xfrm>
            <a:off x="143127" y="1052736"/>
            <a:ext cx="8857747" cy="492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Georgia" pitchFamily="18" charset="0"/>
              <a:buNone/>
            </a:pPr>
            <a:endParaRPr lang="ru-RU"/>
          </a:p>
        </p:txBody>
      </p:sp>
      <p:pic>
        <p:nvPicPr>
          <p:cNvPr id="72709" name="Picture 5" descr="954-9548844_a-better-way-to-manage-zoom-recordin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40325" y="-27384"/>
            <a:ext cx="11128949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279425" y="-130968"/>
            <a:ext cx="9394825" cy="7006232"/>
          </a:xfrm>
        </p:spPr>
      </p:pic>
      <p:sp>
        <p:nvSpPr>
          <p:cNvPr id="66562" name="Rectangle 6"/>
          <p:cNvSpPr>
            <a:spLocks noChangeArrowheads="1"/>
          </p:cNvSpPr>
          <p:nvPr/>
        </p:nvSpPr>
        <p:spPr bwMode="auto">
          <a:xfrm>
            <a:off x="3275856" y="6021288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Подробнее: </a:t>
            </a:r>
            <a:r>
              <a:rPr lang="ru-RU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https://edu.gov.ru/distance</a:t>
            </a:r>
            <a:r>
              <a:rPr lang="ru-RU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ъект 2"/>
          <p:cNvSpPr>
            <a:spLocks noGrp="1"/>
          </p:cNvSpPr>
          <p:nvPr>
            <p:ph sz="quarter" idx="4294967295"/>
          </p:nvPr>
        </p:nvSpPr>
        <p:spPr>
          <a:xfrm>
            <a:off x="0" y="333375"/>
            <a:ext cx="9144000" cy="6524625"/>
          </a:xfrm>
        </p:spPr>
        <p:txBody>
          <a:bodyPr/>
          <a:lstStyle/>
          <a:p>
            <a:pPr marL="342900" indent="-342900"/>
            <a:r>
              <a:rPr lang="ru-RU" sz="1800" b="1" u="sng" dirty="0">
                <a:solidFill>
                  <a:srgbClr val="FF0000"/>
                </a:solidFill>
              </a:rPr>
              <a:t>Сайт РЦДО- раздел РМЦ</a:t>
            </a:r>
          </a:p>
          <a:p>
            <a:pPr marL="342900" indent="-342900"/>
            <a:endParaRPr lang="ru-RU" sz="1800" b="1" u="sng" dirty="0">
              <a:solidFill>
                <a:srgbClr val="FF0000"/>
              </a:solidFill>
            </a:endParaRPr>
          </a:p>
          <a:p>
            <a:pPr marL="342900" indent="-342900"/>
            <a:endParaRPr lang="ru-RU" sz="1800" b="1" u="sng" dirty="0">
              <a:solidFill>
                <a:srgbClr val="0070C0"/>
              </a:solidFill>
            </a:endParaRPr>
          </a:p>
          <a:p>
            <a:pPr marL="342900" indent="-342900"/>
            <a:endParaRPr lang="ru-RU" sz="1800" b="1" u="sng" dirty="0">
              <a:solidFill>
                <a:srgbClr val="0070C0"/>
              </a:solidFill>
            </a:endParaRPr>
          </a:p>
          <a:p>
            <a:pPr marL="342900" indent="-342900"/>
            <a:r>
              <a:rPr lang="ru-RU" sz="1800" b="1" u="sng" dirty="0">
                <a:solidFill>
                  <a:srgbClr val="0070C0"/>
                </a:solidFill>
              </a:rPr>
              <a:t>Группа в ВК «РМЦ 11»</a:t>
            </a:r>
          </a:p>
          <a:p>
            <a:pPr marL="342900" indent="-342900"/>
            <a:r>
              <a:rPr lang="ru-RU" sz="1800" b="1" u="sng" dirty="0">
                <a:solidFill>
                  <a:srgbClr val="0070C0"/>
                </a:solidFill>
              </a:rPr>
              <a:t>(</a:t>
            </a:r>
            <a:r>
              <a:rPr lang="en-US" sz="1800" b="1" u="sng" dirty="0">
                <a:solidFill>
                  <a:srgbClr val="0070C0"/>
                </a:solidFill>
              </a:rPr>
              <a:t>https://vk.com/club65234066</a:t>
            </a:r>
            <a:r>
              <a:rPr lang="ru-RU" sz="1800" b="1" u="sng" dirty="0">
                <a:solidFill>
                  <a:srgbClr val="0070C0"/>
                </a:solidFill>
              </a:rPr>
              <a:t>)</a:t>
            </a:r>
            <a:endParaRPr lang="ru-RU" sz="1800" b="1" dirty="0">
              <a:solidFill>
                <a:srgbClr val="0070C0"/>
              </a:solidFill>
            </a:endParaRPr>
          </a:p>
          <a:p>
            <a:pPr marL="342900" indent="-342900" eaLnBrk="1" hangingPunct="1">
              <a:buFont typeface="Georgia" pitchFamily="18" charset="0"/>
              <a:buNone/>
            </a:pPr>
            <a:endParaRPr lang="ru-RU" sz="2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7586" name="Picture 4" descr="slide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44624"/>
            <a:ext cx="54356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5435600" y="549275"/>
            <a:ext cx="370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u="sng" dirty="0">
                <a:solidFill>
                  <a:srgbClr val="FF0000"/>
                </a:solidFill>
              </a:rPr>
              <a:t>Сайт РЦДО- раздел РМЦ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5435600" y="1268413"/>
            <a:ext cx="3708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200" b="1" u="sng" dirty="0">
                <a:solidFill>
                  <a:srgbClr val="0070C0"/>
                </a:solidFill>
              </a:rPr>
              <a:t>Группа в ВК «РМЦ 11»</a:t>
            </a:r>
          </a:p>
          <a:p>
            <a:pPr algn="ctr"/>
            <a:r>
              <a:rPr lang="ru-RU" sz="2200" b="1" u="sng" dirty="0">
                <a:solidFill>
                  <a:srgbClr val="0070C0"/>
                </a:solidFill>
              </a:rPr>
              <a:t>(</a:t>
            </a:r>
            <a:r>
              <a:rPr lang="en-US" sz="2200" b="1" u="sng" dirty="0">
                <a:solidFill>
                  <a:srgbClr val="0070C0"/>
                </a:solidFill>
              </a:rPr>
              <a:t>https://vk.com/club65234066</a:t>
            </a:r>
            <a:r>
              <a:rPr lang="ru-RU" sz="2200" b="1" u="sng" dirty="0">
                <a:solidFill>
                  <a:srgbClr val="0070C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/>
          </p:cNvSpPr>
          <p:nvPr>
            <p:ph type="body" idx="4294967295"/>
          </p:nvPr>
        </p:nvSpPr>
        <p:spPr>
          <a:xfrm>
            <a:off x="143321" y="404664"/>
            <a:ext cx="8893175" cy="5792787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Font typeface="Georgia" pitchFamily="18" charset="0"/>
              <a:buNone/>
            </a:pPr>
            <a:r>
              <a:rPr lang="ru-RU" sz="2400" b="1" dirty="0">
                <a:solidFill>
                  <a:srgbClr val="FF0000"/>
                </a:solidFill>
              </a:rPr>
              <a:t>Примерный перечень документов, которые должны быть в образовательных организациях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</a:p>
          <a:p>
            <a:pPr marL="464400" indent="-417600" algn="just">
              <a:spcBef>
                <a:spcPts val="48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000" dirty="0"/>
              <a:t>Положение «О реализации образовательных программ с применением электронного обучения и дистанционных образовательных технологий», утвержденное приказом образовательной организации.</a:t>
            </a:r>
          </a:p>
          <a:p>
            <a:pPr marL="464400" indent="-417600" algn="just">
              <a:spcBef>
                <a:spcPts val="48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000" dirty="0"/>
              <a:t>Приказ о составлении расписания для учебных групп обучающихся дистанционного обучения по общеобразовательным программам и распределении учебных помещений, оснащенных компьютерной техникой и доступом к сети Интернет (при необходимости). </a:t>
            </a:r>
          </a:p>
          <a:p>
            <a:pPr marL="464400" indent="-417600" algn="just">
              <a:spcBef>
                <a:spcPts val="48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000" dirty="0"/>
              <a:t>Приказ о назначении педагогов, осуществляющих обучение в дистанционном режиме, с указанием учебной нагрузки. </a:t>
            </a:r>
          </a:p>
          <a:p>
            <a:pPr marL="464400" indent="-417600" algn="just">
              <a:spcBef>
                <a:spcPts val="48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000" dirty="0"/>
              <a:t>Согласие родителей (законных представителей) об обучении с применением электронного обучения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2000" dirty="0"/>
              <a:t>и дистанционных образовательных </a:t>
            </a:r>
            <a:r>
              <a:rPr lang="ru-RU" sz="2000" dirty="0" smtClean="0"/>
              <a:t>технологий в </a:t>
            </a:r>
            <a:r>
              <a:rPr lang="ru-RU" sz="2000" smtClean="0"/>
              <a:t>электронной форме.</a:t>
            </a:r>
            <a:endParaRPr lang="ru-RU" sz="2000" dirty="0"/>
          </a:p>
          <a:p>
            <a:pPr>
              <a:lnSpc>
                <a:spcPct val="90000"/>
              </a:lnSpc>
              <a:spcAft>
                <a:spcPct val="0"/>
              </a:spcAft>
              <a:buFont typeface="Georgia" pitchFamily="18" charset="0"/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7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7600" y="259200"/>
            <a:ext cx="7772400" cy="576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ru-RU" sz="2800" dirty="0">
                <a:solidFill>
                  <a:srgbClr val="FF0000"/>
                </a:solidFill>
                <a:effectLst/>
              </a:rPr>
              <a:t>Дистанционное обучение</a:t>
            </a:r>
          </a:p>
        </p:txBody>
      </p:sp>
      <p:sp>
        <p:nvSpPr>
          <p:cNvPr id="46098" name="Rectangle 12"/>
          <p:cNvSpPr>
            <a:spLocks noGrp="1"/>
          </p:cNvSpPr>
          <p:nvPr>
            <p:ph type="body" sz="half" idx="4294967295"/>
          </p:nvPr>
        </p:nvSpPr>
        <p:spPr>
          <a:xfrm>
            <a:off x="179512" y="1196752"/>
            <a:ext cx="4032448" cy="4752528"/>
          </a:xfrm>
        </p:spPr>
        <p:txBody>
          <a:bodyPr/>
          <a:lstStyle/>
          <a:p>
            <a:pPr marL="0" indent="0">
              <a:buFont typeface="Georgia" pitchFamily="18" charset="0"/>
              <a:buNone/>
            </a:pPr>
            <a:r>
              <a:rPr lang="ru-RU" sz="2400" dirty="0"/>
              <a:t>способ реализации процесса обучения, основанный на использовании современных информационных и телекоммуникационных технологий, позволяющих осуществлять обучение на расстоянии без непосредственного личного контакта между педагогом и учащимся.</a:t>
            </a:r>
          </a:p>
          <a:p>
            <a:pPr algn="just">
              <a:buFont typeface="Georgia" pitchFamily="18" charset="0"/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9F60EEF5-651C-467D-BDE5-AF80D372DA12}"/>
              </a:ext>
            </a:extLst>
          </p:cNvPr>
          <p:cNvGrpSpPr/>
          <p:nvPr/>
        </p:nvGrpSpPr>
        <p:grpSpPr>
          <a:xfrm>
            <a:off x="4211960" y="1484784"/>
            <a:ext cx="4721530" cy="4464496"/>
            <a:chOff x="4211960" y="1556792"/>
            <a:chExt cx="4721530" cy="4464496"/>
          </a:xfrm>
        </p:grpSpPr>
        <p:sp>
          <p:nvSpPr>
            <p:cNvPr id="4" name="_s46096">
              <a:extLst>
                <a:ext uri="{FF2B5EF4-FFF2-40B4-BE49-F238E27FC236}">
                  <a16:creationId xmlns="" xmlns:a16="http://schemas.microsoft.com/office/drawing/2014/main" id="{EFC7E33D-B8BF-4A68-9B3D-076F801BB70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211960" y="1556792"/>
              <a:ext cx="4721530" cy="4464496"/>
            </a:xfrm>
            <a:custGeom>
              <a:avLst/>
              <a:gdLst>
                <a:gd name="G0" fmla="+- 10800 0 0"/>
                <a:gd name="G1" fmla="+- 21600 0 10800"/>
                <a:gd name="G2" fmla="*/ 10800 1 2"/>
                <a:gd name="G3" fmla="+- 21600 0 G2"/>
                <a:gd name="G4" fmla="+/ 10800 21600 2"/>
                <a:gd name="G5" fmla="+/ G1 0 2"/>
                <a:gd name="G6" fmla="*/ 21600 21600 10800"/>
                <a:gd name="G7" fmla="*/ G6 1 2"/>
                <a:gd name="G8" fmla="+- 21600 0 G7"/>
                <a:gd name="G9" fmla="*/ 21600 1 2"/>
                <a:gd name="G10" fmla="+- 10800 0 G9"/>
                <a:gd name="G11" fmla="?: G10 G8 0"/>
                <a:gd name="G12" fmla="?: G10 G7 21600"/>
                <a:gd name="T0" fmla="*/ 16200 w 21600"/>
                <a:gd name="T1" fmla="*/ 10800 h 21600"/>
                <a:gd name="T2" fmla="*/ 10800 w 21600"/>
                <a:gd name="T3" fmla="*/ 21600 h 21600"/>
                <a:gd name="T4" fmla="*/ 5400 w 21600"/>
                <a:gd name="T5" fmla="*/ 10800 h 21600"/>
                <a:gd name="T6" fmla="*/ 10800 w 21600"/>
                <a:gd name="T7" fmla="*/ 0 h 21600"/>
                <a:gd name="T8" fmla="*/ 7200 w 21600"/>
                <a:gd name="T9" fmla="*/ 7200 h 21600"/>
                <a:gd name="T10" fmla="*/ 14400 w 21600"/>
                <a:gd name="T11" fmla="*/ 14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4669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F50152D-0B78-4A0E-88BC-C02F2C043357}"/>
                </a:ext>
              </a:extLst>
            </p:cNvPr>
            <p:cNvSpPr txBox="1"/>
            <p:nvPr/>
          </p:nvSpPr>
          <p:spPr>
            <a:xfrm>
              <a:off x="5364088" y="2890679"/>
              <a:ext cx="2448272" cy="3013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2000" b="1" dirty="0">
                  <a:solidFill>
                    <a:schemeClr val="bg1"/>
                  </a:solidFill>
                </a:rPr>
                <a:t>общение</a:t>
              </a:r>
            </a:p>
            <a:p>
              <a:pPr algn="ctr">
                <a:lnSpc>
                  <a:spcPct val="120000"/>
                </a:lnSpc>
              </a:pPr>
              <a:r>
                <a:rPr lang="ru-RU" sz="2000" b="1" dirty="0">
                  <a:solidFill>
                    <a:schemeClr val="bg1"/>
                  </a:solidFill>
                </a:rPr>
                <a:t>организация</a:t>
              </a:r>
            </a:p>
            <a:p>
              <a:pPr algn="ctr">
                <a:lnSpc>
                  <a:spcPct val="120000"/>
                </a:lnSpc>
              </a:pPr>
              <a:r>
                <a:rPr lang="ru-RU" sz="2000" b="1" dirty="0">
                  <a:solidFill>
                    <a:schemeClr val="bg1"/>
                  </a:solidFill>
                </a:rPr>
                <a:t>обратная связь</a:t>
              </a:r>
            </a:p>
            <a:p>
              <a:pPr algn="ctr">
                <a:lnSpc>
                  <a:spcPct val="120000"/>
                </a:lnSpc>
              </a:pPr>
              <a:r>
                <a:rPr lang="ru-RU" sz="2000" b="1" dirty="0">
                  <a:solidFill>
                    <a:schemeClr val="bg1"/>
                  </a:solidFill>
                </a:rPr>
                <a:t>средства</a:t>
              </a:r>
            </a:p>
            <a:p>
              <a:pPr algn="ctr">
                <a:lnSpc>
                  <a:spcPct val="120000"/>
                </a:lnSpc>
              </a:pPr>
              <a:r>
                <a:rPr lang="ru-RU" sz="2000" b="1" dirty="0">
                  <a:solidFill>
                    <a:schemeClr val="bg1"/>
                  </a:solidFill>
                </a:rPr>
                <a:t>методы, формы</a:t>
              </a:r>
            </a:p>
            <a:p>
              <a:pPr algn="ctr">
                <a:lnSpc>
                  <a:spcPct val="120000"/>
                </a:lnSpc>
              </a:pPr>
              <a:r>
                <a:rPr lang="ru-RU" sz="2000" b="1" dirty="0">
                  <a:solidFill>
                    <a:schemeClr val="bg1"/>
                  </a:solidFill>
                </a:rPr>
                <a:t>содержание</a:t>
              </a:r>
            </a:p>
            <a:p>
              <a:pPr algn="ctr">
                <a:lnSpc>
                  <a:spcPct val="120000"/>
                </a:lnSpc>
              </a:pPr>
              <a:r>
                <a:rPr lang="ru-RU" sz="2000" b="1" dirty="0">
                  <a:solidFill>
                    <a:schemeClr val="bg1"/>
                  </a:solidFill>
                </a:rPr>
                <a:t>цель, задачи</a:t>
              </a:r>
            </a:p>
            <a:p>
              <a:pPr algn="ctr">
                <a:lnSpc>
                  <a:spcPct val="120000"/>
                </a:lnSpc>
              </a:pPr>
              <a:r>
                <a:rPr lang="ru-RU" sz="2000" b="1" dirty="0">
                  <a:solidFill>
                    <a:schemeClr val="bg1"/>
                  </a:solidFill>
                </a:rPr>
                <a:t>мотивация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15516" y="260350"/>
            <a:ext cx="8712968" cy="576263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ru-RU" sz="2800" dirty="0">
                <a:solidFill>
                  <a:srgbClr val="FF0000"/>
                </a:solidFill>
                <a:effectLst/>
              </a:rPr>
              <a:t>Алгоритм внедрения дистанционного обучения</a:t>
            </a:r>
          </a:p>
        </p:txBody>
      </p:sp>
      <p:sp>
        <p:nvSpPr>
          <p:cNvPr id="47106" name="Rectangle 6"/>
          <p:cNvSpPr>
            <a:spLocks noGrp="1"/>
          </p:cNvSpPr>
          <p:nvPr>
            <p:ph type="subTitle" idx="4294967295"/>
          </p:nvPr>
        </p:nvSpPr>
        <p:spPr>
          <a:xfrm>
            <a:off x="108000" y="981075"/>
            <a:ext cx="8928000" cy="5876925"/>
          </a:xfrm>
        </p:spPr>
        <p:txBody>
          <a:bodyPr/>
          <a:lstStyle/>
          <a:p>
            <a:pPr marL="465138" indent="-419100" algn="just">
              <a:buClr>
                <a:srgbClr val="FF0000"/>
              </a:buClr>
              <a:buSzPct val="100000"/>
              <a:buFont typeface="Georgia" pitchFamily="18" charset="0"/>
              <a:buAutoNum type="arabicPeriod"/>
            </a:pPr>
            <a:r>
              <a:rPr lang="ru-RU" dirty="0"/>
              <a:t>Проанализировать технические возможности учащихся, педагогов на самоизоляции (дома), образовательной организации.</a:t>
            </a:r>
          </a:p>
          <a:p>
            <a:pPr marL="465138" indent="-419100" algn="just">
              <a:buClr>
                <a:srgbClr val="FF0000"/>
              </a:buClr>
              <a:buSzPct val="100000"/>
              <a:buFont typeface="Georgia" pitchFamily="18" charset="0"/>
              <a:buAutoNum type="arabicPeriod"/>
            </a:pPr>
            <a:r>
              <a:rPr lang="ru-RU" dirty="0"/>
              <a:t>Выбрать удобную онлайн-платформу.</a:t>
            </a:r>
          </a:p>
          <a:p>
            <a:pPr marL="465138" indent="-419100" algn="just">
              <a:buClr>
                <a:srgbClr val="FF0000"/>
              </a:buClr>
              <a:buSzPct val="100000"/>
              <a:buFont typeface="Georgia" pitchFamily="18" charset="0"/>
              <a:buAutoNum type="arabicPeriod"/>
            </a:pPr>
            <a:r>
              <a:rPr lang="ru-RU" dirty="0"/>
              <a:t>Обеспечить нормативное сопровождение (подготовить необходимые локальные акты(приказы, положение), внести корректировки в дополнительные общеобразовательные программы (календарно-тематическое планирование, оценочные материалы, промежуточная аттестация), составить расписание занятий на каждый день).</a:t>
            </a:r>
          </a:p>
          <a:p>
            <a:pPr marL="465138" indent="-419100" algn="just">
              <a:buClr>
                <a:srgbClr val="FF0000"/>
              </a:buClr>
              <a:buSzPct val="100000"/>
              <a:buFont typeface="Georgia" pitchFamily="18" charset="0"/>
              <a:buAutoNum type="arabicPeriod"/>
            </a:pPr>
            <a:r>
              <a:rPr lang="ru-RU" dirty="0"/>
              <a:t>Обеспечить информирование обучающихся и их родителей (телефон, социальные сети,  электронная почта и </a:t>
            </a:r>
            <a:r>
              <a:rPr lang="ru-RU" dirty="0" err="1"/>
              <a:t>др</a:t>
            </a:r>
            <a:r>
              <a:rPr lang="ru-RU" dirty="0"/>
              <a:t>).</a:t>
            </a:r>
          </a:p>
          <a:p>
            <a:pPr marL="465138" indent="-419100" algn="just">
              <a:buClr>
                <a:srgbClr val="FF0000"/>
              </a:buClr>
              <a:buSzPct val="100000"/>
              <a:buFont typeface="Georgia" pitchFamily="18" charset="0"/>
              <a:buAutoNum type="arabicPeriod"/>
            </a:pPr>
            <a:r>
              <a:rPr lang="ru-RU" dirty="0"/>
              <a:t>Организовать образовательный процесс и контроль его организации.</a:t>
            </a:r>
          </a:p>
          <a:p>
            <a:pPr marL="465138" indent="-419100">
              <a:buFont typeface="Georgia" pitchFamily="18" charset="0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/>
          </p:cNvSpPr>
          <p:nvPr>
            <p:ph type="body" idx="4294967295"/>
          </p:nvPr>
        </p:nvSpPr>
        <p:spPr>
          <a:xfrm>
            <a:off x="89694" y="332135"/>
            <a:ext cx="8964612" cy="936625"/>
          </a:xfrm>
        </p:spPr>
        <p:txBody>
          <a:bodyPr/>
          <a:lstStyle/>
          <a:p>
            <a:pPr algn="ctr">
              <a:buFont typeface="Georgia" pitchFamily="18" charset="0"/>
              <a:buNone/>
            </a:pPr>
            <a:r>
              <a:rPr lang="ru-RU" sz="2800" dirty="0">
                <a:solidFill>
                  <a:srgbClr val="FF0000"/>
                </a:solidFill>
              </a:rPr>
              <a:t>Условия проведения дистанционного занятия могут различаться по режиму взаимодействия преподавателя с обучающимися: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704CE57-D0D3-4538-A4BB-379DA3816262}"/>
              </a:ext>
            </a:extLst>
          </p:cNvPr>
          <p:cNvSpPr txBox="1"/>
          <p:nvPr/>
        </p:nvSpPr>
        <p:spPr>
          <a:xfrm>
            <a:off x="108000" y="2132856"/>
            <a:ext cx="8928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Trebuchet MS" panose="020B0603020202020204" pitchFamily="34" charset="0"/>
              <a:buChar char="−"/>
            </a:pPr>
            <a:r>
              <a:rPr lang="ru-RU" sz="2800" dirty="0">
                <a:solidFill>
                  <a:srgbClr val="404040"/>
                </a:solidFill>
                <a:latin typeface="+mn-lt"/>
              </a:rPr>
              <a:t>в режиме онлайн с обучающимся, одновременно находящимся у автоматизированного рабочего места;</a:t>
            </a:r>
          </a:p>
          <a:p>
            <a:pPr marL="457200" indent="-457200" algn="just">
              <a:buClr>
                <a:srgbClr val="FF0000"/>
              </a:buClr>
              <a:buFont typeface="Trebuchet MS" panose="020B0603020202020204" pitchFamily="34" charset="0"/>
              <a:buChar char="−"/>
            </a:pPr>
            <a:r>
              <a:rPr lang="ru-RU" sz="2800" dirty="0">
                <a:solidFill>
                  <a:srgbClr val="404040"/>
                </a:solidFill>
                <a:latin typeface="+mn-lt"/>
              </a:rPr>
              <a:t>в режиме оффлайн. В этом случае фактор местонахождения и времени не является существенным, так как все взаимодействие организовывается в отложенном режиме.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/>
          </p:cNvSpPr>
          <p:nvPr>
            <p:ph type="body" idx="4294967295"/>
          </p:nvPr>
        </p:nvSpPr>
        <p:spPr>
          <a:xfrm>
            <a:off x="685800" y="259200"/>
            <a:ext cx="7772400" cy="576000"/>
          </a:xfrm>
        </p:spPr>
        <p:txBody>
          <a:bodyPr/>
          <a:lstStyle/>
          <a:p>
            <a:pPr algn="ctr">
              <a:buFont typeface="Georgia" pitchFamily="18" charset="0"/>
              <a:buNone/>
            </a:pPr>
            <a:r>
              <a:rPr lang="ru-RU" sz="2800" b="1" dirty="0">
                <a:solidFill>
                  <a:srgbClr val="FF0000"/>
                </a:solidFill>
              </a:rPr>
              <a:t>Виды дистанционного образования: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5F591DF6-77FE-4627-B73D-2C643CA15A9A}"/>
              </a:ext>
            </a:extLst>
          </p:cNvPr>
          <p:cNvSpPr txBox="1">
            <a:spLocks/>
          </p:cNvSpPr>
          <p:nvPr/>
        </p:nvSpPr>
        <p:spPr>
          <a:xfrm>
            <a:off x="1267544" y="1124744"/>
            <a:ext cx="6400800" cy="4968552"/>
          </a:xfrm>
          <a:prstGeom prst="rect">
            <a:avLst/>
          </a:prstGeom>
        </p:spPr>
        <p:txBody>
          <a:bodyPr/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Clr>
                <a:srgbClr val="FF0000"/>
              </a:buClr>
              <a:buSzPct val="90000"/>
            </a:pPr>
            <a:r>
              <a:rPr lang="ru-RU" sz="2600" dirty="0"/>
              <a:t>видеоконференции;</a:t>
            </a:r>
          </a:p>
          <a:p>
            <a:pPr marL="360363" indent="-314325" algn="just">
              <a:buClr>
                <a:srgbClr val="FF0000"/>
              </a:buClr>
              <a:buSzPct val="90000"/>
            </a:pPr>
            <a:r>
              <a:rPr lang="ru-RU" sz="2600" dirty="0" err="1"/>
              <a:t>аудиоконференции</a:t>
            </a:r>
            <a:r>
              <a:rPr lang="ru-RU" sz="2600" dirty="0"/>
              <a:t>;</a:t>
            </a:r>
          </a:p>
          <a:p>
            <a:pPr marL="360363" indent="-314325" algn="just">
              <a:buClr>
                <a:srgbClr val="FF0000"/>
              </a:buClr>
              <a:buSzPct val="90000"/>
            </a:pPr>
            <a:r>
              <a:rPr lang="ru-RU" sz="2600" dirty="0"/>
              <a:t>компьютерные телеконференции;</a:t>
            </a:r>
          </a:p>
          <a:p>
            <a:pPr marL="360363" indent="-314325" algn="just">
              <a:buClr>
                <a:srgbClr val="FF0000"/>
              </a:buClr>
              <a:buSzPct val="90000"/>
            </a:pPr>
            <a:r>
              <a:rPr lang="ru-RU" sz="2600" dirty="0" err="1"/>
              <a:t>видеолекции</a:t>
            </a:r>
            <a:r>
              <a:rPr lang="ru-RU" sz="2600" dirty="0"/>
              <a:t>;</a:t>
            </a:r>
          </a:p>
          <a:p>
            <a:pPr marL="360363" indent="-314325" algn="just">
              <a:buClr>
                <a:srgbClr val="FF0000"/>
              </a:buClr>
              <a:buSzPct val="90000"/>
            </a:pPr>
            <a:r>
              <a:rPr lang="ru-RU" sz="2600" dirty="0"/>
              <a:t>занятия в чате;</a:t>
            </a:r>
          </a:p>
          <a:p>
            <a:pPr marL="360363" indent="-314325" algn="just">
              <a:buClr>
                <a:srgbClr val="FF0000"/>
              </a:buClr>
              <a:buSzPct val="90000"/>
            </a:pPr>
            <a:r>
              <a:rPr lang="ru-RU" sz="2600" dirty="0"/>
              <a:t>веб-уроки;</a:t>
            </a:r>
          </a:p>
          <a:p>
            <a:pPr marL="360363" indent="-314325" algn="just">
              <a:buClr>
                <a:srgbClr val="FF0000"/>
              </a:buClr>
              <a:buSzPct val="90000"/>
            </a:pPr>
            <a:r>
              <a:rPr lang="ru-RU" sz="2600" dirty="0"/>
              <a:t>скайп общение;</a:t>
            </a:r>
          </a:p>
          <a:p>
            <a:pPr marL="360363" indent="-314325" algn="just">
              <a:buClr>
                <a:srgbClr val="FF0000"/>
              </a:buClr>
              <a:buSzPct val="90000"/>
            </a:pPr>
            <a:r>
              <a:rPr lang="ru-RU" sz="2600" dirty="0"/>
              <a:t>обмен информацией в мессенджерах (</a:t>
            </a:r>
            <a:r>
              <a:rPr lang="en-US" sz="2600" dirty="0"/>
              <a:t>WhatsApp</a:t>
            </a:r>
            <a:r>
              <a:rPr lang="ru-RU" sz="2600" dirty="0"/>
              <a:t>, </a:t>
            </a:r>
            <a:r>
              <a:rPr lang="en-US" sz="2600" dirty="0"/>
              <a:t>Telegram</a:t>
            </a:r>
            <a:r>
              <a:rPr lang="ru-RU" sz="2600" dirty="0"/>
              <a:t> и т.д.) и через электронную почту.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0825" y="765175"/>
            <a:ext cx="8893175" cy="583247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>
              <a:buFontTx/>
              <a:buNone/>
            </a:pPr>
            <a:r>
              <a:rPr lang="ru-RU" sz="2800" b="0">
                <a:solidFill>
                  <a:schemeClr val="tx1"/>
                </a:solidFill>
                <a:effectLst/>
              </a:rPr>
              <a:t>   </a:t>
            </a:r>
            <a:endParaRPr lang="ru-RU">
              <a:solidFill>
                <a:schemeClr val="tx1"/>
              </a:solidFill>
              <a:effectLst/>
            </a:endParaRPr>
          </a:p>
        </p:txBody>
      </p:sp>
      <p:sp>
        <p:nvSpPr>
          <p:cNvPr id="50178" name="Rectangle 3"/>
          <p:cNvSpPr>
            <a:spLocks noGrp="1"/>
          </p:cNvSpPr>
          <p:nvPr>
            <p:ph type="body" idx="4294967295"/>
          </p:nvPr>
        </p:nvSpPr>
        <p:spPr>
          <a:xfrm>
            <a:off x="108000" y="1126182"/>
            <a:ext cx="8928000" cy="6191250"/>
          </a:xfrm>
        </p:spPr>
        <p:txBody>
          <a:bodyPr/>
          <a:lstStyle/>
          <a:p>
            <a:pPr marL="457200" indent="-457200" algn="just">
              <a:spcBef>
                <a:spcPts val="480"/>
              </a:spcBef>
              <a:buClr>
                <a:srgbClr val="404040"/>
              </a:buClr>
              <a:buSzPct val="100000"/>
              <a:buFont typeface="+mj-lt"/>
              <a:buAutoNum type="arabicPeriod"/>
            </a:pPr>
            <a:r>
              <a:rPr lang="ru-RU" dirty="0"/>
              <a:t>Анонсирующее. Цель - привлечение внимания обучающегося, обеспечение мотивации для активной учебной деятельности. Может быть записано на компакт-диск и выставлено в исходном и заархивированном виде на сайт для свободного доступа и пересылки.</a:t>
            </a:r>
          </a:p>
          <a:p>
            <a:pPr marL="457200" indent="-457200" algn="just">
              <a:spcBef>
                <a:spcPts val="480"/>
              </a:spcBef>
              <a:buClr>
                <a:srgbClr val="404040"/>
              </a:buClr>
              <a:buSzPct val="100000"/>
              <a:buFont typeface="+mj-lt"/>
              <a:buAutoNum type="arabicPeriod"/>
            </a:pPr>
            <a:r>
              <a:rPr lang="ru-RU" dirty="0"/>
              <a:t>Вводное. Цель - введение в проблематику, обзор предстоящих занятий. Может быть проведено на материале из истории темы и опираться на личный опыт обучающегося. Может быть записано как </a:t>
            </a:r>
            <a:r>
              <a:rPr lang="ru-RU" dirty="0" err="1"/>
              <a:t>видеолекция</a:t>
            </a:r>
            <a:r>
              <a:rPr lang="ru-RU" dirty="0"/>
              <a:t>, например, в формате AVI.</a:t>
            </a:r>
          </a:p>
          <a:p>
            <a:pPr marL="457200" indent="-457200" algn="just">
              <a:spcBef>
                <a:spcPts val="480"/>
              </a:spcBef>
              <a:buClr>
                <a:srgbClr val="404040"/>
              </a:buClr>
              <a:buSzPct val="100000"/>
              <a:buFont typeface="+mj-lt"/>
              <a:buAutoNum type="arabicPeriod"/>
            </a:pPr>
            <a:r>
              <a:rPr lang="ru-RU" dirty="0"/>
              <a:t>Индивидуальная консультация. Отличается предварительной подготовкой вопросов. Предлагаются проблемы и пути поиска решений. Учитываются индивидуальные особенности обучающегося. Может проводиться индивидуально по электронной почте или по технологии i-</a:t>
            </a:r>
            <a:r>
              <a:rPr lang="ru-RU" dirty="0" err="1"/>
              <a:t>chat</a:t>
            </a:r>
            <a:r>
              <a:rPr lang="ru-RU" dirty="0"/>
              <a:t>. 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5CC0620F-37B6-4F9F-87DA-270089156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16" y="260350"/>
            <a:ext cx="8712968" cy="576263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buNone/>
            </a:pPr>
            <a:r>
              <a:rPr lang="ru-RU" sz="2800" dirty="0">
                <a:solidFill>
                  <a:srgbClr val="FF0000"/>
                </a:solidFill>
                <a:effectLst/>
              </a:rPr>
              <a:t>Дистанционные учебные занятия: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0825" y="765175"/>
            <a:ext cx="8893175" cy="583247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>
              <a:buFontTx/>
              <a:buNone/>
            </a:pPr>
            <a:r>
              <a:rPr lang="ru-RU" sz="2800" b="0">
                <a:solidFill>
                  <a:schemeClr val="tx1"/>
                </a:solidFill>
                <a:effectLst/>
              </a:rPr>
              <a:t>   </a:t>
            </a:r>
            <a:endParaRPr lang="ru-RU">
              <a:solidFill>
                <a:schemeClr val="tx1"/>
              </a:solidFill>
              <a:effectLst/>
            </a:endParaRPr>
          </a:p>
        </p:txBody>
      </p:sp>
      <p:sp>
        <p:nvSpPr>
          <p:cNvPr id="51202" name="Rectangle 3"/>
          <p:cNvSpPr>
            <a:spLocks noGrp="1"/>
          </p:cNvSpPr>
          <p:nvPr>
            <p:ph type="body" idx="4294967295"/>
          </p:nvPr>
        </p:nvSpPr>
        <p:spPr>
          <a:xfrm>
            <a:off x="108000" y="332656"/>
            <a:ext cx="8928000" cy="6335713"/>
          </a:xfrm>
        </p:spPr>
        <p:txBody>
          <a:bodyPr/>
          <a:lstStyle/>
          <a:p>
            <a:pPr marL="457200" indent="-457200" algn="just">
              <a:spcBef>
                <a:spcPts val="480"/>
              </a:spcBef>
              <a:buClr>
                <a:srgbClr val="404040"/>
              </a:buClr>
              <a:buSzPct val="100000"/>
              <a:buFont typeface="+mj-lt"/>
              <a:buAutoNum type="arabicPeriod" startAt="4"/>
            </a:pPr>
            <a:r>
              <a:rPr lang="ru-RU" sz="2400" dirty="0"/>
              <a:t>Дистанционное тестирование и самооценка знаний.</a:t>
            </a:r>
          </a:p>
          <a:p>
            <a:pPr marL="457200" indent="-457200" algn="just">
              <a:spcBef>
                <a:spcPts val="480"/>
              </a:spcBef>
              <a:buClr>
                <a:srgbClr val="404040"/>
              </a:buClr>
              <a:buSzPct val="100000"/>
              <a:buFont typeface="+mj-lt"/>
              <a:buAutoNum type="arabicPeriod" startAt="4"/>
            </a:pPr>
            <a:r>
              <a:rPr lang="ru-RU" sz="2400" dirty="0"/>
              <a:t>Выполнение виртуальных лабораторных работ.</a:t>
            </a:r>
          </a:p>
          <a:p>
            <a:pPr marL="457200" indent="-457200" algn="just">
              <a:spcBef>
                <a:spcPts val="480"/>
              </a:spcBef>
              <a:buClr>
                <a:srgbClr val="404040"/>
              </a:buClr>
              <a:buSzPct val="100000"/>
              <a:buFont typeface="+mj-lt"/>
              <a:buAutoNum type="arabicPeriod" startAt="4"/>
            </a:pPr>
            <a:r>
              <a:rPr lang="ru-RU" sz="2400" dirty="0"/>
              <a:t>Чат-занятия - учебные занятия, осуществляемые с использованием чат-технологий. Чат-занятия проводятся синхронно, то есть участники учебного процесса имеют одновременный доступ к чату. Для проведения чат-занятий заранее составляются расписание этапов и вопросы-проблемы.</a:t>
            </a:r>
          </a:p>
          <a:p>
            <a:pPr marL="457200" indent="-457200" algn="just">
              <a:spcBef>
                <a:spcPts val="480"/>
              </a:spcBef>
              <a:buClr>
                <a:srgbClr val="404040"/>
              </a:buClr>
              <a:buSzPct val="100000"/>
              <a:buFont typeface="+mj-lt"/>
              <a:buAutoNum type="arabicPeriod" startAt="4"/>
            </a:pPr>
            <a:r>
              <a:rPr lang="ru-RU" sz="2400" dirty="0"/>
              <a:t>Веб-занятие. Может быть оформлено в виде лабораторной работы и др. Применяются компьютерные программы, моделирующие веб-занятия. В течение веб-занятия происходит обмен информацией посредством, например, </a:t>
            </a:r>
            <a:r>
              <a:rPr lang="ru-RU" sz="2400" dirty="0" err="1"/>
              <a:t>chat</a:t>
            </a:r>
            <a:r>
              <a:rPr lang="ru-RU" sz="2400" dirty="0"/>
              <a:t> или ICQ.</a:t>
            </a:r>
          </a:p>
          <a:p>
            <a:pPr marL="457200" indent="-457200" algn="just">
              <a:spcBef>
                <a:spcPts val="480"/>
              </a:spcBef>
              <a:buClr>
                <a:srgbClr val="404040"/>
              </a:buClr>
              <a:buSzPct val="100000"/>
              <a:buFont typeface="+mj-lt"/>
              <a:buAutoNum type="arabicPeriod" startAt="4"/>
            </a:pPr>
            <a:r>
              <a:rPr lang="ru-RU" sz="2400" dirty="0"/>
              <a:t>Олимпиада, тест. Характерны творческими открытыми заданиями. Очень эффективные формы контроля с элементами обучения.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786</TotalTime>
  <Words>1132</Words>
  <Application>Microsoft Office PowerPoint</Application>
  <PresentationFormat>Экран (4:3)</PresentationFormat>
  <Paragraphs>121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Презентация PowerPoint</vt:lpstr>
      <vt:lpstr>Нормативные документы</vt:lpstr>
      <vt:lpstr>Презентация PowerPoint</vt:lpstr>
      <vt:lpstr>Дистанционное обучение</vt:lpstr>
      <vt:lpstr>Алгоритм внедрения дистанционного обучения</vt:lpstr>
      <vt:lpstr>Презентация PowerPoint</vt:lpstr>
      <vt:lpstr>Презентация PowerPoint</vt:lpstr>
      <vt:lpstr>   </vt:lpstr>
      <vt:lpstr>   </vt:lpstr>
      <vt:lpstr>   </vt:lpstr>
      <vt:lpstr>   </vt:lpstr>
      <vt:lpstr>Какую систему дистанционного обучения выбрать?</vt:lpstr>
      <vt:lpstr>Презентация PowerPoint</vt:lpstr>
      <vt:lpstr>Презентация PowerPoint</vt:lpstr>
      <vt:lpstr>Система дистанционного обучения Moodle</vt:lpstr>
      <vt:lpstr>Зачисление на дистанционный курс</vt:lpstr>
      <vt:lpstr>Учебные элементы Moodle</vt:lpstr>
      <vt:lpstr>Презентация PowerPoint</vt:lpstr>
      <vt:lpstr>Презентация PowerPoint</vt:lpstr>
      <vt:lpstr>Google Classroom позволяет педагогу:</vt:lpstr>
      <vt:lpstr>Вкладка Лента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Нормативно-правовые основы деятельности педагога дополнительного образования</dc:title>
  <dc:creator>Кулик О Н</dc:creator>
  <cp:lastModifiedBy>Казакова Елена Александровна</cp:lastModifiedBy>
  <cp:revision>87</cp:revision>
  <dcterms:created xsi:type="dcterms:W3CDTF">2017-07-13T07:02:36Z</dcterms:created>
  <dcterms:modified xsi:type="dcterms:W3CDTF">2020-04-13T07:21:29Z</dcterms:modified>
</cp:coreProperties>
</file>